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4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5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6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8" r:id="rId2"/>
    <p:sldMasterId id="2147483714" r:id="rId3"/>
    <p:sldMasterId id="2147483726" r:id="rId4"/>
    <p:sldMasterId id="2147483749" r:id="rId5"/>
    <p:sldMasterId id="2147483774" r:id="rId6"/>
    <p:sldMasterId id="2147483799" r:id="rId7"/>
  </p:sldMasterIdLst>
  <p:notesMasterIdLst>
    <p:notesMasterId r:id="rId41"/>
  </p:notesMasterIdLst>
  <p:sldIdLst>
    <p:sldId id="257" r:id="rId8"/>
    <p:sldId id="261" r:id="rId9"/>
    <p:sldId id="259" r:id="rId10"/>
    <p:sldId id="264" r:id="rId11"/>
    <p:sldId id="263" r:id="rId12"/>
    <p:sldId id="260" r:id="rId13"/>
    <p:sldId id="262" r:id="rId14"/>
    <p:sldId id="314" r:id="rId15"/>
    <p:sldId id="273" r:id="rId16"/>
    <p:sldId id="274" r:id="rId17"/>
    <p:sldId id="275" r:id="rId18"/>
    <p:sldId id="276" r:id="rId19"/>
    <p:sldId id="277" r:id="rId20"/>
    <p:sldId id="278" r:id="rId21"/>
    <p:sldId id="315" r:id="rId22"/>
    <p:sldId id="280" r:id="rId23"/>
    <p:sldId id="281" r:id="rId24"/>
    <p:sldId id="282" r:id="rId25"/>
    <p:sldId id="283" r:id="rId26"/>
    <p:sldId id="305" r:id="rId27"/>
    <p:sldId id="304" r:id="rId28"/>
    <p:sldId id="286" r:id="rId29"/>
    <p:sldId id="296" r:id="rId30"/>
    <p:sldId id="297" r:id="rId31"/>
    <p:sldId id="306" r:id="rId32"/>
    <p:sldId id="311" r:id="rId33"/>
    <p:sldId id="302" r:id="rId34"/>
    <p:sldId id="272" r:id="rId35"/>
    <p:sldId id="317" r:id="rId36"/>
    <p:sldId id="288" r:id="rId37"/>
    <p:sldId id="265" r:id="rId38"/>
    <p:sldId id="266" r:id="rId39"/>
    <p:sldId id="26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B4FAB2F-6F12-407D-A82B-8230827676A1}">
          <p14:sldIdLst>
            <p14:sldId id="257"/>
            <p14:sldId id="261"/>
            <p14:sldId id="259"/>
            <p14:sldId id="264"/>
            <p14:sldId id="263"/>
            <p14:sldId id="260"/>
            <p14:sldId id="262"/>
          </p14:sldIdLst>
        </p14:section>
        <p14:section name="Why Serverless" id="{2C7B047D-2719-40F1-BF9A-383E8C569329}">
          <p14:sldIdLst>
            <p14:sldId id="314"/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What is Serverless" id="{F280B21D-237F-4870-A916-C1FE9536192D}">
          <p14:sldIdLst>
            <p14:sldId id="315"/>
            <p14:sldId id="280"/>
            <p14:sldId id="281"/>
          </p14:sldIdLst>
        </p14:section>
        <p14:section name="Intro to Azure Functions" id="{9628ADBB-BE13-4203-8E93-A174E5B15D32}">
          <p14:sldIdLst>
            <p14:sldId id="282"/>
            <p14:sldId id="283"/>
            <p14:sldId id="305"/>
            <p14:sldId id="304"/>
            <p14:sldId id="286"/>
            <p14:sldId id="296"/>
            <p14:sldId id="297"/>
            <p14:sldId id="306"/>
            <p14:sldId id="311"/>
            <p14:sldId id="302"/>
          </p14:sldIdLst>
        </p14:section>
        <p14:section name="Azure App Service" id="{79A12720-4646-4064-9C47-1A1B8968C7ED}">
          <p14:sldIdLst>
            <p14:sldId id="272"/>
            <p14:sldId id="317"/>
            <p14:sldId id="288"/>
          </p14:sldIdLst>
        </p14:section>
        <p14:section name="Wrap Up" id="{DD676507-A618-41BA-B638-4B7D2DA3C285}">
          <p14:sldIdLst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Anderson (ZUMO)" initials="CA(" lastIdx="6" clrIdx="0">
    <p:extLst>
      <p:ext uri="{19B8F6BF-5375-455C-9EA6-DF929625EA0E}">
        <p15:presenceInfo xmlns:p15="http://schemas.microsoft.com/office/powerpoint/2012/main" userId="S-1-5-21-2127521184-1604012920-1887927527-1203568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689" autoAdjust="0"/>
  </p:normalViewPr>
  <p:slideViewPr>
    <p:cSldViewPr snapToGrid="0">
      <p:cViewPr varScale="1">
        <p:scale>
          <a:sx n="91" d="100"/>
          <a:sy n="91" d="100"/>
        </p:scale>
        <p:origin x="13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3-23T11:46:23.699" idx="4">
    <p:pos x="10" y="10"/>
    <p:text>Might want to talk to moe of the App Service</p:text>
    <p:extLst>
      <p:ext uri="{C676402C-5697-4E1C-873F-D02D1690AC5C}">
        <p15:threadingInfo xmlns:p15="http://schemas.microsoft.com/office/powerpoint/2012/main" timeZoneBias="420"/>
      </p:ext>
    </p:extLst>
  </p:cm>
  <p:cm authorId="1" dt="2016-03-23T13:39:46.824" idx="6">
    <p:pos x="10" y="106"/>
    <p:text>"A Platform for power"</p:text>
    <p:extLst>
      <p:ext uri="{C676402C-5697-4E1C-873F-D02D1690AC5C}">
        <p15:threadingInfo xmlns:p15="http://schemas.microsoft.com/office/powerpoint/2012/main" timeZoneBias="420">
          <p15:parentCm authorId="1" idx="4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3-23T11:46:23.699" idx="4">
    <p:pos x="10" y="10"/>
    <p:text>Might want to talk to moe of the App Service</p:text>
    <p:extLst>
      <p:ext uri="{C676402C-5697-4E1C-873F-D02D1690AC5C}">
        <p15:threadingInfo xmlns:p15="http://schemas.microsoft.com/office/powerpoint/2012/main" timeZoneBias="420"/>
      </p:ext>
    </p:extLst>
  </p:cm>
  <p:cm authorId="1" dt="2016-03-23T13:39:46.824" idx="6">
    <p:pos x="10" y="106"/>
    <p:text>"A Platform for power"</p:text>
    <p:extLst>
      <p:ext uri="{C676402C-5697-4E1C-873F-D02D1690AC5C}">
        <p15:threadingInfo xmlns:p15="http://schemas.microsoft.com/office/powerpoint/2012/main" timeZoneBias="420">
          <p15:parentCm authorId="1" idx="4"/>
        </p15:threadingInfo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A80199-E171-D64D-97FC-98DC54226E17}" type="doc">
      <dgm:prSet loTypeId="urn:microsoft.com/office/officeart/2005/8/layout/cycle2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8D025D8-F1B4-E340-8017-A3F96EB49642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7FC59775-5D47-7040-B655-569FE15A8A3B}" type="parTrans" cxnId="{BA954C29-6641-1742-9C44-2DAE9AEF48B2}">
      <dgm:prSet/>
      <dgm:spPr/>
      <dgm:t>
        <a:bodyPr/>
        <a:lstStyle/>
        <a:p>
          <a:endParaRPr lang="en-US"/>
        </a:p>
      </dgm:t>
    </dgm:pt>
    <dgm:pt modelId="{FD11F52C-A2D5-734C-8456-3C254DFAA87F}" type="sibTrans" cxnId="{BA954C29-6641-1742-9C44-2DAE9AEF48B2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AB23B465-8C21-E846-8FCC-5DFBD178334D}">
      <dgm:prSet phldrT="[Text]"/>
      <dgm:spPr>
        <a:solidFill>
          <a:schemeClr val="bg2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502CBB04-7B0E-7244-9F0F-FE8FDADA0496}" type="parTrans" cxnId="{42F82BBE-3C51-AE40-9201-2E6A93659275}">
      <dgm:prSet/>
      <dgm:spPr/>
      <dgm:t>
        <a:bodyPr/>
        <a:lstStyle/>
        <a:p>
          <a:endParaRPr lang="en-US"/>
        </a:p>
      </dgm:t>
    </dgm:pt>
    <dgm:pt modelId="{E44BEFA8-C88F-7544-AD6C-857B185E495A}" type="sibTrans" cxnId="{42F82BBE-3C51-AE40-9201-2E6A93659275}">
      <dgm:prSet/>
      <dgm:spPr>
        <a:solidFill>
          <a:schemeClr val="bg2"/>
        </a:solidFill>
      </dgm:spPr>
      <dgm:t>
        <a:bodyPr/>
        <a:lstStyle/>
        <a:p>
          <a:endParaRPr lang="en-US"/>
        </a:p>
      </dgm:t>
    </dgm:pt>
    <dgm:pt modelId="{39872F0B-D76E-AF42-A4CB-32169B00C6BB}" type="pres">
      <dgm:prSet presAssocID="{1BA80199-E171-D64D-97FC-98DC54226E17}" presName="cycle" presStyleCnt="0">
        <dgm:presLayoutVars>
          <dgm:dir/>
          <dgm:resizeHandles val="exact"/>
        </dgm:presLayoutVars>
      </dgm:prSet>
      <dgm:spPr/>
    </dgm:pt>
    <dgm:pt modelId="{F4E532E6-66D6-C542-B8C3-136424B07555}" type="pres">
      <dgm:prSet presAssocID="{18D025D8-F1B4-E340-8017-A3F96EB49642}" presName="node" presStyleLbl="node1" presStyleIdx="0" presStyleCnt="2">
        <dgm:presLayoutVars>
          <dgm:bulletEnabled val="1"/>
        </dgm:presLayoutVars>
      </dgm:prSet>
      <dgm:spPr/>
    </dgm:pt>
    <dgm:pt modelId="{4CCCA322-8FF1-034E-BCA3-496EEEFA1B28}" type="pres">
      <dgm:prSet presAssocID="{FD11F52C-A2D5-734C-8456-3C254DFAA87F}" presName="sibTrans" presStyleLbl="sibTrans2D1" presStyleIdx="0" presStyleCnt="2"/>
      <dgm:spPr/>
    </dgm:pt>
    <dgm:pt modelId="{7CBDF54A-8860-7740-AB04-556D1D7774A6}" type="pres">
      <dgm:prSet presAssocID="{FD11F52C-A2D5-734C-8456-3C254DFAA87F}" presName="connectorText" presStyleLbl="sibTrans2D1" presStyleIdx="0" presStyleCnt="2"/>
      <dgm:spPr/>
    </dgm:pt>
    <dgm:pt modelId="{3F34A553-5877-D14B-B6C4-8484F152709B}" type="pres">
      <dgm:prSet presAssocID="{AB23B465-8C21-E846-8FCC-5DFBD178334D}" presName="node" presStyleLbl="node1" presStyleIdx="1" presStyleCnt="2">
        <dgm:presLayoutVars>
          <dgm:bulletEnabled val="1"/>
        </dgm:presLayoutVars>
      </dgm:prSet>
      <dgm:spPr/>
    </dgm:pt>
    <dgm:pt modelId="{E747E740-F8F7-6B41-8142-09025A60FA83}" type="pres">
      <dgm:prSet presAssocID="{E44BEFA8-C88F-7544-AD6C-857B185E495A}" presName="sibTrans" presStyleLbl="sibTrans2D1" presStyleIdx="1" presStyleCnt="2"/>
      <dgm:spPr/>
    </dgm:pt>
    <dgm:pt modelId="{242A9705-8B08-184E-AE75-417ABD03C1B0}" type="pres">
      <dgm:prSet presAssocID="{E44BEFA8-C88F-7544-AD6C-857B185E495A}" presName="connectorText" presStyleLbl="sibTrans2D1" presStyleIdx="1" presStyleCnt="2"/>
      <dgm:spPr/>
    </dgm:pt>
  </dgm:ptLst>
  <dgm:cxnLst>
    <dgm:cxn modelId="{7AE1CA04-9E18-44B4-9589-DC785B57E038}" type="presOf" srcId="{18D025D8-F1B4-E340-8017-A3F96EB49642}" destId="{F4E532E6-66D6-C542-B8C3-136424B07555}" srcOrd="0" destOrd="0" presId="urn:microsoft.com/office/officeart/2005/8/layout/cycle2"/>
    <dgm:cxn modelId="{BA954C29-6641-1742-9C44-2DAE9AEF48B2}" srcId="{1BA80199-E171-D64D-97FC-98DC54226E17}" destId="{18D025D8-F1B4-E340-8017-A3F96EB49642}" srcOrd="0" destOrd="0" parTransId="{7FC59775-5D47-7040-B655-569FE15A8A3B}" sibTransId="{FD11F52C-A2D5-734C-8456-3C254DFAA87F}"/>
    <dgm:cxn modelId="{32D48835-AB61-4F50-876A-14ECE94EF577}" type="presOf" srcId="{FD11F52C-A2D5-734C-8456-3C254DFAA87F}" destId="{4CCCA322-8FF1-034E-BCA3-496EEEFA1B28}" srcOrd="0" destOrd="0" presId="urn:microsoft.com/office/officeart/2005/8/layout/cycle2"/>
    <dgm:cxn modelId="{AAB4733D-E803-4F94-863E-07CF9095B5DE}" type="presOf" srcId="{1BA80199-E171-D64D-97FC-98DC54226E17}" destId="{39872F0B-D76E-AF42-A4CB-32169B00C6BB}" srcOrd="0" destOrd="0" presId="urn:microsoft.com/office/officeart/2005/8/layout/cycle2"/>
    <dgm:cxn modelId="{824A6D53-C13F-4C1A-94BE-1781296FB348}" type="presOf" srcId="{FD11F52C-A2D5-734C-8456-3C254DFAA87F}" destId="{7CBDF54A-8860-7740-AB04-556D1D7774A6}" srcOrd="1" destOrd="0" presId="urn:microsoft.com/office/officeart/2005/8/layout/cycle2"/>
    <dgm:cxn modelId="{42F82BBE-3C51-AE40-9201-2E6A93659275}" srcId="{1BA80199-E171-D64D-97FC-98DC54226E17}" destId="{AB23B465-8C21-E846-8FCC-5DFBD178334D}" srcOrd="1" destOrd="0" parTransId="{502CBB04-7B0E-7244-9F0F-FE8FDADA0496}" sibTransId="{E44BEFA8-C88F-7544-AD6C-857B185E495A}"/>
    <dgm:cxn modelId="{4A2C39D8-9D17-45FC-AF3C-1D213AFDC51E}" type="presOf" srcId="{E44BEFA8-C88F-7544-AD6C-857B185E495A}" destId="{242A9705-8B08-184E-AE75-417ABD03C1B0}" srcOrd="1" destOrd="0" presId="urn:microsoft.com/office/officeart/2005/8/layout/cycle2"/>
    <dgm:cxn modelId="{2C2D3FE2-E572-434F-8767-7CD7D82D2490}" type="presOf" srcId="{E44BEFA8-C88F-7544-AD6C-857B185E495A}" destId="{E747E740-F8F7-6B41-8142-09025A60FA83}" srcOrd="0" destOrd="0" presId="urn:microsoft.com/office/officeart/2005/8/layout/cycle2"/>
    <dgm:cxn modelId="{76E196EA-F8A9-47C7-8E9C-CA6744500FDC}" type="presOf" srcId="{AB23B465-8C21-E846-8FCC-5DFBD178334D}" destId="{3F34A553-5877-D14B-B6C4-8484F152709B}" srcOrd="0" destOrd="0" presId="urn:microsoft.com/office/officeart/2005/8/layout/cycle2"/>
    <dgm:cxn modelId="{4F0A72FB-847B-4C59-B652-5BF917F2F219}" type="presParOf" srcId="{39872F0B-D76E-AF42-A4CB-32169B00C6BB}" destId="{F4E532E6-66D6-C542-B8C3-136424B07555}" srcOrd="0" destOrd="0" presId="urn:microsoft.com/office/officeart/2005/8/layout/cycle2"/>
    <dgm:cxn modelId="{404C55CD-8481-48BC-B987-73C6738C670E}" type="presParOf" srcId="{39872F0B-D76E-AF42-A4CB-32169B00C6BB}" destId="{4CCCA322-8FF1-034E-BCA3-496EEEFA1B28}" srcOrd="1" destOrd="0" presId="urn:microsoft.com/office/officeart/2005/8/layout/cycle2"/>
    <dgm:cxn modelId="{A4A7D419-50F1-47FD-8F63-6A148CE96C59}" type="presParOf" srcId="{4CCCA322-8FF1-034E-BCA3-496EEEFA1B28}" destId="{7CBDF54A-8860-7740-AB04-556D1D7774A6}" srcOrd="0" destOrd="0" presId="urn:microsoft.com/office/officeart/2005/8/layout/cycle2"/>
    <dgm:cxn modelId="{DBB0D11E-0930-446F-8570-841D6C8E420A}" type="presParOf" srcId="{39872F0B-D76E-AF42-A4CB-32169B00C6BB}" destId="{3F34A553-5877-D14B-B6C4-8484F152709B}" srcOrd="2" destOrd="0" presId="urn:microsoft.com/office/officeart/2005/8/layout/cycle2"/>
    <dgm:cxn modelId="{9096EFD6-35AD-426F-90D3-7A89883FCDC1}" type="presParOf" srcId="{39872F0B-D76E-AF42-A4CB-32169B00C6BB}" destId="{E747E740-F8F7-6B41-8142-09025A60FA83}" srcOrd="3" destOrd="0" presId="urn:microsoft.com/office/officeart/2005/8/layout/cycle2"/>
    <dgm:cxn modelId="{6CB50835-0F3B-4A2A-A298-9FCC69CCB0E4}" type="presParOf" srcId="{E747E740-F8F7-6B41-8142-09025A60FA83}" destId="{242A9705-8B08-184E-AE75-417ABD03C1B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E532E6-66D6-C542-B8C3-136424B07555}">
      <dsp:nvSpPr>
        <dsp:cNvPr id="0" name=""/>
        <dsp:cNvSpPr/>
      </dsp:nvSpPr>
      <dsp:spPr>
        <a:xfrm>
          <a:off x="468" y="504400"/>
          <a:ext cx="882360" cy="882360"/>
        </a:xfrm>
        <a:prstGeom prst="ellipse">
          <a:avLst/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 </a:t>
          </a:r>
        </a:p>
      </dsp:txBody>
      <dsp:txXfrm>
        <a:off x="129687" y="633619"/>
        <a:ext cx="623922" cy="623922"/>
      </dsp:txXfrm>
    </dsp:sp>
    <dsp:sp modelId="{4CCCA322-8FF1-034E-BCA3-496EEEFA1B28}">
      <dsp:nvSpPr>
        <dsp:cNvPr id="0" name=""/>
        <dsp:cNvSpPr/>
      </dsp:nvSpPr>
      <dsp:spPr>
        <a:xfrm>
          <a:off x="814035" y="379702"/>
          <a:ext cx="549938" cy="297796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814035" y="439261"/>
        <a:ext cx="460599" cy="178678"/>
      </dsp:txXfrm>
    </dsp:sp>
    <dsp:sp modelId="{3F34A553-5877-D14B-B6C4-8484F152709B}">
      <dsp:nvSpPr>
        <dsp:cNvPr id="0" name=""/>
        <dsp:cNvSpPr/>
      </dsp:nvSpPr>
      <dsp:spPr>
        <a:xfrm>
          <a:off x="1326308" y="504400"/>
          <a:ext cx="882360" cy="882360"/>
        </a:xfrm>
        <a:prstGeom prst="ellipse">
          <a:avLst/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6990" tIns="46990" rIns="46990" bIns="4699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 </a:t>
          </a:r>
        </a:p>
      </dsp:txBody>
      <dsp:txXfrm>
        <a:off x="1455527" y="633619"/>
        <a:ext cx="623922" cy="623922"/>
      </dsp:txXfrm>
    </dsp:sp>
    <dsp:sp modelId="{E747E740-F8F7-6B41-8142-09025A60FA83}">
      <dsp:nvSpPr>
        <dsp:cNvPr id="0" name=""/>
        <dsp:cNvSpPr/>
      </dsp:nvSpPr>
      <dsp:spPr>
        <a:xfrm rot="10800000">
          <a:off x="845164" y="1213662"/>
          <a:ext cx="549938" cy="297796"/>
        </a:xfrm>
        <a:prstGeom prst="rightArrow">
          <a:avLst>
            <a:gd name="adj1" fmla="val 60000"/>
            <a:gd name="adj2" fmla="val 5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10800000">
        <a:off x="934503" y="1273221"/>
        <a:ext cx="460599" cy="178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F050F-2F70-4437-AA7B-C8A84BDA5724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C9B478-B799-431A-A8FF-326B87ED6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14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services/functions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653DB-B31F-428D-9506-C3E3128851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8908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Azure Functions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event driven compute that extends the existing Azure App Service platform.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1CF3A-DDE4-43F9-A8C7-DC64973E22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583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 - Hello World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simple http trigger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 all other triggers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3/24/2017 4:52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9003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folks that get started with Azure Functions</a:t>
            </a:r>
            <a:r>
              <a:rPr lang="en-US" baseline="0" dirty="0"/>
              <a:t> first start from the Azure Portal where we have a variety of features to help you get started quickly.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3/24/2017 4:52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1320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https://azure.microsoft.com/en-us/documentation/articles/functions-triggers-bindings/</a:t>
            </a:r>
          </a:p>
          <a:p>
            <a:endParaRPr lang="en-US" dirty="0"/>
          </a:p>
          <a:p>
            <a:r>
              <a:rPr lang="en-US" dirty="0"/>
              <a:t>We will show in the next demo that the portal has </a:t>
            </a:r>
            <a:r>
              <a:rPr lang="en-US" baseline="0" dirty="0"/>
              <a:t>more binding and more granular per service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1CF3A-DDE4-43F9-A8C7-DC64973E22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2399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https://docs.microsoft.com/en-us/azure/azure-functions/functions-best-practices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C9B478-B799-431A-A8FF-326B87ED615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44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https://github.com/mcollier/ballin-ninja/settings/hooks/12798358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3/24/2017 4:52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05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3/24/2017 4:52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480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Echo Response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3/24/2017 4:52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970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Echo Response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3/24/2017 4:52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988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Twitter -&gt; Logic App -&gt; Function -&gt;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DocumentDB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3/24/2017 4:52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6665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all you - your hardware,</a:t>
            </a:r>
            <a:r>
              <a:rPr lang="en-US" baseline="0" dirty="0"/>
              <a:t> your VMs, your application servers,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0077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l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7653DB-B31F-428D-9506-C3E31288514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9704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563">
              <a:lnSpc>
                <a:spcPct val="100000"/>
              </a:lnSpc>
              <a:spcAft>
                <a:spcPts val="1199"/>
              </a:spcAft>
              <a:defRPr/>
            </a:pPr>
            <a:r>
              <a:rPr lang="en-US" sz="900" dirty="0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  <a:t>Azure Functions</a:t>
            </a:r>
            <a:r>
              <a:rPr lang="en-US" sz="900" baseline="0" dirty="0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  <a:t> is a Serverless, event driven compute that allows you to: </a:t>
            </a:r>
            <a:endParaRPr lang="en-US" sz="900" dirty="0">
              <a:solidFill>
                <a:srgbClr val="505050"/>
              </a:solidFill>
              <a:latin typeface="Segoe UI"/>
              <a:cs typeface="Segoe UI Semibold" panose="020B0702040204020203" pitchFamily="34" charset="0"/>
            </a:endParaRPr>
          </a:p>
          <a:p>
            <a:pPr defTabSz="932563">
              <a:lnSpc>
                <a:spcPct val="100000"/>
              </a:lnSpc>
              <a:spcAft>
                <a:spcPts val="1199"/>
              </a:spcAft>
              <a:defRPr/>
            </a:pPr>
            <a:r>
              <a:rPr lang="en-US" sz="900" dirty="0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  <a:t>* Make composing Cloud Apps insanely easy</a:t>
            </a:r>
          </a:p>
          <a:p>
            <a:pPr marL="171450" indent="-171450" defTabSz="932563">
              <a:lnSpc>
                <a:spcPct val="100000"/>
              </a:lnSpc>
              <a:spcAft>
                <a:spcPts val="1199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  <a:t>Develop Functions in C#, Node.js, F#, Python, PHP, Batch and more </a:t>
            </a:r>
          </a:p>
          <a:p>
            <a:pPr marL="171450" indent="-171450" defTabSz="932563">
              <a:lnSpc>
                <a:spcPct val="100000"/>
              </a:lnSpc>
              <a:spcAft>
                <a:spcPts val="1199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  <a:t>Focus on Business Logic, not infra problems</a:t>
            </a:r>
          </a:p>
          <a:p>
            <a:pPr defTabSz="932563">
              <a:lnSpc>
                <a:spcPct val="100000"/>
              </a:lnSpc>
              <a:spcAft>
                <a:spcPts val="1199"/>
              </a:spcAft>
              <a:defRPr/>
            </a:pPr>
            <a:r>
              <a:rPr lang="en-US" sz="900" dirty="0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  <a:t>* Easily schedule event-driven tasks across services</a:t>
            </a:r>
          </a:p>
          <a:p>
            <a:pPr defTabSz="932563">
              <a:lnSpc>
                <a:spcPct val="100000"/>
              </a:lnSpc>
              <a:spcAft>
                <a:spcPts val="1199"/>
              </a:spcAft>
              <a:defRPr/>
            </a:pPr>
            <a:r>
              <a:rPr lang="en-US" sz="900" dirty="0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  <a:t>* Expose Functions as HTTP API endpoints</a:t>
            </a:r>
          </a:p>
          <a:p>
            <a:pPr defTabSz="932563">
              <a:lnSpc>
                <a:spcPct val="100000"/>
              </a:lnSpc>
              <a:spcAft>
                <a:spcPts val="1199"/>
              </a:spcAft>
              <a:defRPr/>
            </a:pPr>
            <a:r>
              <a:rPr lang="en-US" sz="900" dirty="0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  <a:t>* Scale Functions based on customer demand</a:t>
            </a:r>
          </a:p>
          <a:p>
            <a:pPr defTabSz="932563">
              <a:lnSpc>
                <a:spcPct val="100000"/>
              </a:lnSpc>
              <a:spcAft>
                <a:spcPts val="1199"/>
              </a:spcAft>
              <a:defRPr/>
            </a:pPr>
            <a:r>
              <a:rPr lang="en-US" sz="900" dirty="0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  <a:t>*</a:t>
            </a:r>
            <a:r>
              <a:rPr lang="en-US" sz="900" baseline="0" dirty="0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  <a:t> </a:t>
            </a:r>
            <a:r>
              <a:rPr lang="en-US" sz="900" dirty="0">
                <a:solidFill>
                  <a:srgbClr val="505050"/>
                </a:solidFill>
                <a:latin typeface="Segoe UI"/>
                <a:cs typeface="Segoe UI Semibold" panose="020B0702040204020203" pitchFamily="34" charset="0"/>
              </a:rPr>
              <a:t>Easily integrate with Logic Apps </a:t>
            </a:r>
            <a:endParaRPr lang="en-US" sz="900" dirty="0">
              <a:solidFill>
                <a:srgbClr val="505050"/>
              </a:solidFill>
              <a:latin typeface="Segoe UI"/>
              <a:cs typeface="Segoe UI Light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Tech Summit FY17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3/24/2017 4:52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95215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05E63B-9069-4A7B-94A1-6BD92A894BE1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6428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all you - your hardware,</a:t>
            </a:r>
            <a:r>
              <a:rPr lang="en-US" baseline="0" dirty="0"/>
              <a:t> your VMs, your application servers,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864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IaaS removed some of the burden . . .but still had several things to think about.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0732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PaaS removed even more of the burden . . . But still things to worry about outside of just the app and your business.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2428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PaaS removed even more of the burden . . . But still things to worry about outside of just the app and your business.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18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Serverless</a:t>
            </a:r>
            <a:r>
              <a:rPr lang="en-US" dirty="0"/>
              <a:t> removes much of the baggage of IaaS and PaaS . . You focus on SOLUTION architecture.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58940A-E023-4449-93AF-8B92F8D53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876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 is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managed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service. Some refer to it as Functions as a Service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and Framework patching is performed for you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zero administrative tasks and no need to manage any infrastructure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just deploy your code (function) and it runs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code runs within seconds and for very short period of time</a:t>
            </a: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 quickly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(almost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instantly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vastly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scales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 seconds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scale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required (there is no way to configure scale or limits)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 to match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given workload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Scales from zero to handle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 of thousands concurrent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functions invocations within seconds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 only for the time your code is running</a:t>
            </a:r>
          </a:p>
          <a:p>
            <a:pPr lvl="1"/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reacts to events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React, in near real-time, to events and triggers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Triggered by virtually any event from Azure service or 3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party services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400C77-98DD-41D6-BDE7-5E20B89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1868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“Pinnacle of PaaS compute”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Not just hardware “servers”, but software servers are also </a:t>
            </a:r>
            <a:r>
              <a:rPr lang="en-US" b="1" dirty="0"/>
              <a:t>managed for you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Focus on </a:t>
            </a:r>
            <a:r>
              <a:rPr lang="en-US" b="1" dirty="0"/>
              <a:t>business logic</a:t>
            </a:r>
            <a:r>
              <a:rPr lang="en-US" dirty="0"/>
              <a:t>, not solving technical problems not </a:t>
            </a:r>
            <a:r>
              <a:rPr lang="en-US" b="1" dirty="0"/>
              <a:t>core to business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Lower effort to get started makes it easier to experiment (bots, etc.)</a:t>
            </a:r>
          </a:p>
          <a:p>
            <a:r>
              <a:rPr lang="en-US" dirty="0"/>
              <a:t>Benefits of “</a:t>
            </a:r>
            <a:r>
              <a:rPr lang="en-US" dirty="0" err="1"/>
              <a:t>serverless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400C77-98DD-41D6-BDE7-5E20B89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590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Layouts/_rels/slideLayout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07310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651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3934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6715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7425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94998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3" y="478470"/>
            <a:ext cx="1611886" cy="34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94428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830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665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58"/>
            <a:ext cx="1408078" cy="300619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 dirty="0"/>
          </a:p>
        </p:txBody>
      </p:sp>
    </p:spTree>
    <p:extLst>
      <p:ext uri="{BB962C8B-B14F-4D97-AF65-F5344CB8AC3E}">
        <p14:creationId xmlns:p14="http://schemas.microsoft.com/office/powerpoint/2010/main" val="2975245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2208598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337063" y="301617"/>
            <a:ext cx="3584143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/>
        </p:nvSpPr>
        <p:spPr bwMode="black">
          <a:xfrm>
            <a:off x="448212" y="481157"/>
            <a:ext cx="1214650" cy="30482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 dirty="0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3308" y="5954047"/>
            <a:ext cx="1862846" cy="615609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353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88824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51312"/>
      </p:ext>
    </p:extLst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233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187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040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7888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104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292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179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91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45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8613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680815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03545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53418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6926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00769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24595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3518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480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740043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77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414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220506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BDCA09-46AC-453E-93C0-0A90C6851E93}" type="datetimeFigureOut">
              <a:rPr lang="en-US" smtClean="0"/>
              <a:t>3/24/2017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25CC11-B8CC-4AD2-83E4-15B2D21BA1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4863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354018" y="6145571"/>
            <a:ext cx="1355629" cy="290715"/>
          </a:xfrm>
          <a:prstGeom prst="rect">
            <a:avLst/>
          </a:prstGeom>
        </p:spPr>
      </p:pic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026493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3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806969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47834"/>
      </p:ext>
    </p:extLst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986315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901423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011559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34995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12501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16725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33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8203544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15611566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1253809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24007424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25940399"/>
      </p:ext>
    </p:extLst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284472"/>
      </p:ext>
    </p:extLst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463223"/>
      </p:ext>
    </p:extLst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968263"/>
      </p:ext>
    </p:extLst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372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40131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641321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083271"/>
      </p:ext>
    </p:extLst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6079359"/>
      </p:ext>
    </p:extLst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793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045153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>
              <a:defRPr/>
            </a:pPr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92362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664688"/>
      </p:ext>
    </p:extLst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15792992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23394237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899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394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30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2374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1999" cy="11973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593343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199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86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009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y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465223" y="1928037"/>
            <a:ext cx="6743528" cy="4601101"/>
          </a:xfrm>
          <a:prstGeom prst="rect">
            <a:avLst/>
          </a:prstGeom>
          <a:solidFill>
            <a:srgbClr val="FFFFFF">
              <a:lumMod val="95000"/>
            </a:srgbClr>
          </a:solidFill>
          <a:ln w="63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3330" rtl="0" eaLnBrk="1" fontAlgn="base" latinLnBrk="0" hangingPunct="1">
              <a:lnSpc>
                <a:spcPct val="100000"/>
              </a:lnSpc>
              <a:spcBef>
                <a:spcPts val="196"/>
              </a:spcBef>
              <a:spcAft>
                <a:spcPts val="784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Light" panose="020B0502040204020203" pitchFamily="34" charset="0"/>
              <a:ea typeface="MS PGothic" charset="0"/>
              <a:cs typeface="Segoe UI Light" panose="020B0502040204020203" pitchFamily="34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7457933" y="1956555"/>
            <a:ext cx="4045743" cy="4572582"/>
          </a:xfrm>
        </p:spPr>
        <p:txBody>
          <a:bodyPr>
            <a:normAutofit/>
          </a:bodyPr>
          <a:lstStyle>
            <a:lvl1pPr>
              <a:buClr>
                <a:srgbClr val="0078D7"/>
              </a:buClr>
              <a:defRPr sz="2400"/>
            </a:lvl1pPr>
            <a:lvl2pPr>
              <a:buClr>
                <a:srgbClr val="0078D7"/>
              </a:buClr>
              <a:defRPr sz="1800"/>
            </a:lvl2pPr>
            <a:lvl3pPr>
              <a:buClr>
                <a:srgbClr val="0078D7"/>
              </a:buClr>
              <a:defRPr sz="1600"/>
            </a:lvl3pPr>
            <a:lvl4pPr>
              <a:buClr>
                <a:srgbClr val="0078D7"/>
              </a:buClr>
              <a:defRPr sz="1400"/>
            </a:lvl4pPr>
            <a:lvl5pPr>
              <a:buClr>
                <a:srgbClr val="0078D7"/>
              </a:buCl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468777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left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spect="1"/>
          </p:cNvSpPr>
          <p:nvPr userDrawn="1"/>
        </p:nvSpPr>
        <p:spPr bwMode="auto">
          <a:xfrm>
            <a:off x="1" y="0"/>
            <a:ext cx="5647787" cy="6858000"/>
          </a:xfrm>
          <a:prstGeom prst="rect">
            <a:avLst/>
          </a:prstGeom>
          <a:solidFill>
            <a:srgbClr val="0078D7"/>
          </a:solidFill>
          <a:ln>
            <a:solidFill>
              <a:srgbClr val="0078D7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2742811" rIns="0" bIns="4663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30" y="310848"/>
            <a:ext cx="5173253" cy="1644227"/>
          </a:xfrm>
        </p:spPr>
        <p:txBody>
          <a:bodyPr anchor="t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80973" y="901129"/>
            <a:ext cx="4272176" cy="1813189"/>
          </a:xfrm>
        </p:spPr>
        <p:txBody>
          <a:bodyPr/>
          <a:lstStyle>
            <a:lvl1pPr>
              <a:buClr>
                <a:srgbClr val="0078D7"/>
              </a:buClr>
              <a:defRPr sz="2800"/>
            </a:lvl1pPr>
            <a:lvl2pPr>
              <a:buClr>
                <a:srgbClr val="0078D7"/>
              </a:buClr>
              <a:defRPr sz="2000"/>
            </a:lvl2pPr>
            <a:lvl3pPr>
              <a:buClr>
                <a:srgbClr val="0078D7"/>
              </a:buClr>
              <a:defRPr sz="1800"/>
            </a:lvl3pPr>
            <a:lvl4pPr>
              <a:buClr>
                <a:srgbClr val="0078D7"/>
              </a:buClr>
              <a:defRPr sz="1600"/>
            </a:lvl4pPr>
            <a:lvl5pPr>
              <a:buClr>
                <a:srgbClr val="0078D7"/>
              </a:buClr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975077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50" y="228605"/>
            <a:ext cx="11151917" cy="747897"/>
          </a:xfrm>
        </p:spPr>
        <p:txBody>
          <a:bodyPr/>
          <a:lstStyle>
            <a:lvl1pPr algn="l" defTabSz="91406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399" b="0" kern="1200" cap="none" spc="-100" baseline="0" dirty="0">
                <a:ln w="3175">
                  <a:noFill/>
                </a:ln>
                <a:gradFill flip="none" rotWithShape="1"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  <a:tileRect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19248" y="1463676"/>
            <a:ext cx="11158587" cy="2055306"/>
          </a:xfrm>
        </p:spPr>
        <p:txBody>
          <a:bodyPr>
            <a:spAutoFit/>
          </a:bodyPr>
          <a:lstStyle>
            <a:lvl1pPr marL="0" indent="0">
              <a:buFontTx/>
              <a:buNone/>
              <a:defRPr/>
            </a:lvl1pPr>
            <a:lvl2pPr marL="460226" indent="0">
              <a:buFontTx/>
              <a:buNone/>
              <a:defRPr/>
            </a:lvl2pPr>
            <a:lvl3pPr marL="914104" indent="0">
              <a:buFontTx/>
              <a:buNone/>
              <a:defRPr/>
            </a:lvl3pPr>
            <a:lvl4pPr marL="1369568" indent="0">
              <a:buFontTx/>
              <a:buNone/>
              <a:defRPr/>
            </a:lvl4pPr>
            <a:lvl5pPr marL="1836141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650560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44214" y="1217195"/>
            <a:ext cx="5378548" cy="899665"/>
          </a:xfrm>
        </p:spPr>
        <p:txBody>
          <a:bodyPr/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094444" cy="6852151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372" b="1">
                <a:gradFill>
                  <a:gsLst>
                    <a:gs pos="13139">
                      <a:srgbClr val="FFFFFF"/>
                    </a:gs>
                    <a:gs pos="38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53558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235200"/>
            <a:ext cx="11034445" cy="2387600"/>
          </a:xfrm>
        </p:spPr>
        <p:txBody>
          <a:bodyPr anchor="b">
            <a:normAutofit/>
          </a:bodyPr>
          <a:lstStyle>
            <a:lvl1pPr algn="l">
              <a:defRPr sz="13796"/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07669661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n-US" sz="1799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235200"/>
            <a:ext cx="11034445" cy="2387600"/>
          </a:xfrm>
        </p:spPr>
        <p:txBody>
          <a:bodyPr anchor="b">
            <a:normAutofit/>
          </a:bodyPr>
          <a:lstStyle>
            <a:lvl1pPr algn="l">
              <a:defRPr sz="13796"/>
            </a:lvl1pPr>
          </a:lstStyle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8984579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39"/>
            <a:ext cx="11034445" cy="2387600"/>
          </a:xfrm>
        </p:spPr>
        <p:txBody>
          <a:bodyPr anchor="b">
            <a:noAutofit/>
          </a:bodyPr>
          <a:lstStyle>
            <a:lvl1pPr algn="l">
              <a:defRPr sz="2389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25966910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0799" y="2111604"/>
            <a:ext cx="11079822" cy="39809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60388" y="1534096"/>
            <a:ext cx="11080750" cy="43759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999" cap="all" baseline="0"/>
            </a:lvl1pPr>
            <a:lvl5pPr>
              <a:defRPr/>
            </a:lvl5pPr>
          </a:lstStyle>
          <a:p>
            <a:pPr lvl="0"/>
            <a:r>
              <a:rPr lang="en-US" dirty="0"/>
              <a:t>Secondary refining headline</a:t>
            </a:r>
          </a:p>
        </p:txBody>
      </p:sp>
    </p:spTree>
    <p:extLst>
      <p:ext uri="{BB962C8B-B14F-4D97-AF65-F5344CB8AC3E}">
        <p14:creationId xmlns:p14="http://schemas.microsoft.com/office/powerpoint/2010/main" val="66790474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79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799" y="416497"/>
            <a:ext cx="11079822" cy="922110"/>
          </a:xfrm>
        </p:spPr>
        <p:txBody>
          <a:bodyPr>
            <a:normAutofit/>
          </a:bodyPr>
          <a:lstStyle>
            <a:lvl1pPr>
              <a:defRPr sz="439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193880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22602" y="193596"/>
            <a:ext cx="9860610" cy="720807"/>
          </a:xfrm>
          <a:noFill/>
        </p:spPr>
        <p:txBody>
          <a:bodyPr lIns="143407" tIns="89629" rIns="143407" bIns="89629" anchor="t" anchorCtr="0">
            <a:normAutofit/>
          </a:bodyPr>
          <a:lstStyle>
            <a:lvl1pPr>
              <a:defRPr sz="3999" spc="-98" baseline="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278570" y="1101812"/>
            <a:ext cx="11619406" cy="5375191"/>
            <a:chOff x="269233" y="1101809"/>
            <a:chExt cx="11616380" cy="5375191"/>
          </a:xfrm>
        </p:grpSpPr>
        <p:sp>
          <p:nvSpPr>
            <p:cNvPr id="3" name="Rectangle 2"/>
            <p:cNvSpPr/>
            <p:nvPr userDrawn="1"/>
          </p:nvSpPr>
          <p:spPr>
            <a:xfrm>
              <a:off x="269233" y="1101809"/>
              <a:ext cx="11616379" cy="5375189"/>
            </a:xfrm>
            <a:prstGeom prst="rect">
              <a:avLst/>
            </a:prstGeom>
            <a:noFill/>
            <a:ln w="12700">
              <a:solidFill>
                <a:srgbClr val="0069B8">
                  <a:alpha val="25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14126"/>
              <a:endParaRPr lang="en-US" sz="1200" dirty="0" err="1">
                <a:solidFill>
                  <a:srgbClr val="FFFFFF"/>
                </a:solidFill>
              </a:endParaRPr>
            </a:p>
          </p:txBody>
        </p:sp>
        <p:grpSp>
          <p:nvGrpSpPr>
            <p:cNvPr id="27" name="Group 26"/>
            <p:cNvGrpSpPr/>
            <p:nvPr userDrawn="1"/>
          </p:nvGrpSpPr>
          <p:grpSpPr>
            <a:xfrm>
              <a:off x="276440" y="1101810"/>
              <a:ext cx="11609172" cy="5375190"/>
              <a:chOff x="276440" y="1101810"/>
              <a:chExt cx="11609172" cy="4572000"/>
            </a:xfrm>
          </p:grpSpPr>
          <p:cxnSp>
            <p:nvCxnSpPr>
              <p:cNvPr id="6" name="Straight Connector 5"/>
              <p:cNvCxnSpPr/>
              <p:nvPr userDrawn="1"/>
            </p:nvCxnSpPr>
            <p:spPr>
              <a:xfrm>
                <a:off x="1437357" y="1101810"/>
                <a:ext cx="0" cy="4572000"/>
              </a:xfrm>
              <a:prstGeom prst="line">
                <a:avLst/>
              </a:prstGeom>
              <a:ln>
                <a:solidFill>
                  <a:srgbClr val="0069B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 userDrawn="1"/>
            </p:nvCxnSpPr>
            <p:spPr>
              <a:xfrm>
                <a:off x="2598274" y="1101810"/>
                <a:ext cx="0" cy="4572000"/>
              </a:xfrm>
              <a:prstGeom prst="line">
                <a:avLst/>
              </a:prstGeom>
              <a:ln>
                <a:solidFill>
                  <a:srgbClr val="0069B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 userDrawn="1"/>
            </p:nvCxnSpPr>
            <p:spPr>
              <a:xfrm>
                <a:off x="3759191" y="1101810"/>
                <a:ext cx="0" cy="4572000"/>
              </a:xfrm>
              <a:prstGeom prst="line">
                <a:avLst/>
              </a:prstGeom>
              <a:ln>
                <a:solidFill>
                  <a:srgbClr val="0069B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 userDrawn="1"/>
            </p:nvCxnSpPr>
            <p:spPr>
              <a:xfrm>
                <a:off x="4920108" y="1101810"/>
                <a:ext cx="0" cy="4572000"/>
              </a:xfrm>
              <a:prstGeom prst="line">
                <a:avLst/>
              </a:prstGeom>
              <a:ln>
                <a:solidFill>
                  <a:srgbClr val="0069B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 userDrawn="1"/>
            </p:nvCxnSpPr>
            <p:spPr>
              <a:xfrm>
                <a:off x="6081025" y="1101810"/>
                <a:ext cx="0" cy="4572000"/>
              </a:xfrm>
              <a:prstGeom prst="line">
                <a:avLst/>
              </a:prstGeom>
              <a:ln>
                <a:solidFill>
                  <a:srgbClr val="0069B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 userDrawn="1"/>
            </p:nvCxnSpPr>
            <p:spPr>
              <a:xfrm>
                <a:off x="7241942" y="1101810"/>
                <a:ext cx="0" cy="4572000"/>
              </a:xfrm>
              <a:prstGeom prst="line">
                <a:avLst/>
              </a:prstGeom>
              <a:ln>
                <a:solidFill>
                  <a:srgbClr val="0069B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 userDrawn="1"/>
            </p:nvCxnSpPr>
            <p:spPr>
              <a:xfrm>
                <a:off x="8402859" y="1101810"/>
                <a:ext cx="0" cy="4572000"/>
              </a:xfrm>
              <a:prstGeom prst="line">
                <a:avLst/>
              </a:prstGeom>
              <a:ln>
                <a:solidFill>
                  <a:srgbClr val="0069B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 userDrawn="1"/>
            </p:nvCxnSpPr>
            <p:spPr>
              <a:xfrm>
                <a:off x="9563776" y="1101810"/>
                <a:ext cx="0" cy="4572000"/>
              </a:xfrm>
              <a:prstGeom prst="line">
                <a:avLst/>
              </a:prstGeom>
              <a:ln>
                <a:solidFill>
                  <a:srgbClr val="0069B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 userDrawn="1"/>
            </p:nvCxnSpPr>
            <p:spPr>
              <a:xfrm>
                <a:off x="10724693" y="1101810"/>
                <a:ext cx="0" cy="4572000"/>
              </a:xfrm>
              <a:prstGeom prst="line">
                <a:avLst/>
              </a:prstGeom>
              <a:ln>
                <a:solidFill>
                  <a:srgbClr val="0069B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>
                <a:off x="11885612" y="1101810"/>
                <a:ext cx="0" cy="4572000"/>
              </a:xfrm>
              <a:prstGeom prst="line">
                <a:avLst/>
              </a:prstGeom>
              <a:ln>
                <a:solidFill>
                  <a:srgbClr val="0069B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 userDrawn="1"/>
            </p:nvCxnSpPr>
            <p:spPr>
              <a:xfrm>
                <a:off x="276440" y="1101810"/>
                <a:ext cx="0" cy="4572000"/>
              </a:xfrm>
              <a:prstGeom prst="line">
                <a:avLst/>
              </a:prstGeom>
              <a:ln>
                <a:solidFill>
                  <a:srgbClr val="0069B8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/>
            <p:cNvCxnSpPr/>
            <p:nvPr userDrawn="1"/>
          </p:nvCxnSpPr>
          <p:spPr>
            <a:xfrm flipH="1">
              <a:off x="269233" y="1101810"/>
              <a:ext cx="11616380" cy="0"/>
            </a:xfrm>
            <a:prstGeom prst="line">
              <a:avLst/>
            </a:prstGeom>
            <a:ln>
              <a:solidFill>
                <a:srgbClr val="0069B8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 flipH="1">
              <a:off x="269233" y="2176848"/>
              <a:ext cx="11616380" cy="0"/>
            </a:xfrm>
            <a:prstGeom prst="line">
              <a:avLst/>
            </a:prstGeom>
            <a:ln>
              <a:solidFill>
                <a:srgbClr val="0069B8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 flipH="1">
              <a:off x="269233" y="3251886"/>
              <a:ext cx="11616380" cy="0"/>
            </a:xfrm>
            <a:prstGeom prst="line">
              <a:avLst/>
            </a:prstGeom>
            <a:ln>
              <a:solidFill>
                <a:srgbClr val="0069B8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 flipH="1">
              <a:off x="269233" y="4326924"/>
              <a:ext cx="11616380" cy="0"/>
            </a:xfrm>
            <a:prstGeom prst="line">
              <a:avLst/>
            </a:prstGeom>
            <a:ln>
              <a:solidFill>
                <a:srgbClr val="0069B8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 flipH="1">
              <a:off x="269233" y="5401962"/>
              <a:ext cx="11616380" cy="0"/>
            </a:xfrm>
            <a:prstGeom prst="line">
              <a:avLst/>
            </a:prstGeom>
            <a:ln>
              <a:solidFill>
                <a:srgbClr val="0069B8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 flipH="1">
              <a:off x="269233" y="6477000"/>
              <a:ext cx="11616380" cy="0"/>
            </a:xfrm>
            <a:prstGeom prst="line">
              <a:avLst/>
            </a:prstGeom>
            <a:ln w="38100">
              <a:solidFill>
                <a:srgbClr val="0069B8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0842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302">
          <p15:clr>
            <a:srgbClr val="C35EA4"/>
          </p15:clr>
        </p15:guide>
        <p15:guide id="2" orient="horz" pos="4104">
          <p15:clr>
            <a:srgbClr val="C35EA4"/>
          </p15:clr>
        </p15:guide>
        <p15:guide id="3" pos="288">
          <p15:clr>
            <a:srgbClr val="C35EA4"/>
          </p15:clr>
        </p15:guide>
        <p15:guide id="4" pos="7546">
          <p15:clr>
            <a:srgbClr val="C35E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_Color 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269239" y="5670380"/>
            <a:ext cx="11653523" cy="896552"/>
          </a:xfrm>
        </p:spPr>
        <p:txBody>
          <a:bodyPr lIns="182880" tIns="146304" rIns="182880" bIns="146304" anchor="b">
            <a:noAutofit/>
          </a:bodyPr>
          <a:lstStyle>
            <a:lvl1pPr>
              <a:defRPr sz="1960" baseline="0"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2" cy="894996"/>
          </a:xfrm>
        </p:spPr>
        <p:txBody>
          <a:bodyPr/>
          <a:lstStyle>
            <a:lvl1pPr>
              <a:defRPr sz="5292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25697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3"/>
            <a:ext cx="11151917" cy="747897"/>
          </a:xfrm>
        </p:spPr>
        <p:txBody>
          <a:bodyPr/>
          <a:lstStyle>
            <a:lvl1pPr algn="l" defTabSz="9140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398" b="0" kern="1200" cap="none" spc="-100" baseline="0" dirty="0">
                <a:ln w="3175">
                  <a:noFill/>
                </a:ln>
                <a:gradFill flip="none" rotWithShape="1">
                  <a:gsLst>
                    <a:gs pos="0">
                      <a:srgbClr val="595959"/>
                    </a:gs>
                    <a:gs pos="86000">
                      <a:srgbClr val="595959"/>
                    </a:gs>
                  </a:gsLst>
                  <a:lin ang="5400000" scaled="0"/>
                  <a:tileRect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19248" y="1463676"/>
            <a:ext cx="11158586" cy="2343206"/>
          </a:xfrm>
        </p:spPr>
        <p:txBody>
          <a:bodyPr>
            <a:spAutoFit/>
          </a:bodyPr>
          <a:lstStyle>
            <a:lvl1pPr marL="0" indent="0">
              <a:buFontTx/>
              <a:buNone/>
              <a:defRPr/>
            </a:lvl1pPr>
            <a:lvl2pPr marL="460237" indent="0">
              <a:buFontTx/>
              <a:buNone/>
              <a:defRPr/>
            </a:lvl2pPr>
            <a:lvl3pPr marL="914126" indent="0">
              <a:buFontTx/>
              <a:buNone/>
              <a:defRPr/>
            </a:lvl3pPr>
            <a:lvl4pPr marL="1369602" indent="0">
              <a:buFontTx/>
              <a:buNone/>
              <a:defRPr/>
            </a:lvl4pPr>
            <a:lvl5pPr marL="1836187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808213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823346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186356"/>
            <a:ext cx="9859116" cy="2697988"/>
          </a:xfrm>
          <a:noFill/>
        </p:spPr>
        <p:txBody>
          <a:bodyPr tIns="89629" bIns="89629" anchor="t" anchorCtr="0"/>
          <a:lstStyle>
            <a:lvl1pPr>
              <a:defRPr sz="7100" spc="-98" baseline="0">
                <a:gradFill>
                  <a:gsLst>
                    <a:gs pos="5833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253211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 Bulleted Text Light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3"/>
            <a:ext cx="11653834" cy="896518"/>
          </a:xfrm>
        </p:spPr>
        <p:txBody>
          <a:bodyPr/>
          <a:lstStyle>
            <a:lvl1pPr>
              <a:defRPr sz="5684">
                <a:gradFill>
                  <a:gsLst>
                    <a:gs pos="6195">
                      <a:schemeClr val="tx1"/>
                    </a:gs>
                    <a:gs pos="2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69240" y="1663940"/>
            <a:ext cx="10757098" cy="4902995"/>
          </a:xfrm>
        </p:spPr>
        <p:txBody>
          <a:bodyPr/>
          <a:lstStyle>
            <a:lvl1pPr>
              <a:defRPr sz="254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>
              <a:defRPr sz="2352"/>
            </a:lvl2pPr>
            <a:lvl3pPr>
              <a:defRPr sz="1960"/>
            </a:lvl3pPr>
            <a:lvl4pPr>
              <a:defRPr sz="1764"/>
            </a:lvl4pPr>
            <a:lvl5pPr>
              <a:defRPr sz="1764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757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solidFill>
                  <a:srgbClr val="00188F"/>
                </a:solidFill>
              </a:defRPr>
            </a:lvl1pPr>
            <a:lvl2pPr marL="0" indent="0">
              <a:buFontTx/>
              <a:buNone/>
              <a:defRPr sz="1961"/>
            </a:lvl2pPr>
            <a:lvl3pPr marL="224068" indent="0">
              <a:buNone/>
              <a:defRPr/>
            </a:lvl3pPr>
            <a:lvl4pPr marL="448135" indent="0">
              <a:buNone/>
              <a:defRPr/>
            </a:lvl4pPr>
            <a:lvl5pPr marL="67220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309313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0BAE-F507-43E9-B56C-547657D082BC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22D8-544C-4AC5-A9B2-FFEEDE93A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9348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0BAE-F507-43E9-B56C-547657D082BC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22D8-544C-4AC5-A9B2-FFEEDE93A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3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8214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0BAE-F507-43E9-B56C-547657D082BC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22D8-544C-4AC5-A9B2-FFEEDE93A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313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0BAE-F507-43E9-B56C-547657D082BC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22D8-544C-4AC5-A9B2-FFEEDE93A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0161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0BAE-F507-43E9-B56C-547657D082BC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22D8-544C-4AC5-A9B2-FFEEDE93A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121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0BAE-F507-43E9-B56C-547657D082BC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22D8-544C-4AC5-A9B2-FFEEDE93A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9898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0BAE-F507-43E9-B56C-547657D082BC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22D8-544C-4AC5-A9B2-FFEEDE93A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583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0BAE-F507-43E9-B56C-547657D082BC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22D8-544C-4AC5-A9B2-FFEEDE93A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384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0BAE-F507-43E9-B56C-547657D082BC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22D8-544C-4AC5-A9B2-FFEEDE93A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0961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0BAE-F507-43E9-B56C-547657D082BC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22D8-544C-4AC5-A9B2-FFEEDE93A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2484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80BAE-F507-43E9-B56C-547657D082BC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22D8-544C-4AC5-A9B2-FFEEDE93A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11847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3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1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</p:spTree>
    <p:extLst>
      <p:ext uri="{BB962C8B-B14F-4D97-AF65-F5344CB8AC3E}">
        <p14:creationId xmlns:p14="http://schemas.microsoft.com/office/powerpoint/2010/main" val="367118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5213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4"/>
          <a:stretch/>
        </p:blipFill>
        <p:spPr>
          <a:xfrm>
            <a:off x="0" y="1714"/>
            <a:ext cx="12188952" cy="6856286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" y="0"/>
            <a:ext cx="4790114" cy="6858000"/>
          </a:xfrm>
          <a:prstGeom prst="rect">
            <a:avLst/>
          </a:prstGeom>
          <a:solidFill>
            <a:srgbClr val="00000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200" dirty="0" err="1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1181101"/>
            <a:ext cx="4360178" cy="2705100"/>
          </a:xfrm>
          <a:noFill/>
        </p:spPr>
        <p:txBody>
          <a:bodyPr vert="horz" lIns="137160" tIns="91440" rIns="137160" bIns="0" rtlCol="0" anchor="b" anchorCtr="0">
            <a:noAutofit/>
          </a:bodyPr>
          <a:lstStyle>
            <a:lvl1pPr algn="l">
              <a:defRPr lang="en-US" sz="5400" b="1" spc="-100" baseline="0" dirty="0">
                <a:solidFill>
                  <a:schemeClr val="accent4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281668" indent="0">
              <a:buNone/>
              <a:defRPr sz="2000">
                <a:solidFill>
                  <a:schemeClr val="bg1"/>
                </a:solidFill>
              </a:defRPr>
            </a:lvl2pPr>
            <a:lvl3pPr marL="588461" indent="0">
              <a:buNone/>
              <a:defRPr sz="2000">
                <a:solidFill>
                  <a:schemeClr val="bg1"/>
                </a:solidFill>
              </a:defRPr>
            </a:lvl3pPr>
            <a:lvl4pPr marL="870129" indent="0">
              <a:buNone/>
              <a:defRPr sz="2000">
                <a:solidFill>
                  <a:schemeClr val="bg1"/>
                </a:solidFill>
              </a:defRPr>
            </a:lvl4pPr>
            <a:lvl5pPr marL="1105512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910500"/>
            <a:ext cx="4372395" cy="1766399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7186054"/>
            <a:ext cx="1737792" cy="6390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659" y="5954472"/>
            <a:ext cx="1737792" cy="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457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A096-8361-4328-B6EF-44BE22DABC17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65857458-AAD2-45D7-99A0-3F29571B0935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952" y="3869178"/>
            <a:ext cx="2943502" cy="277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390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A096-8361-4328-B6EF-44BE22DABC17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65857458-AAD2-45D7-99A0-3F29571B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285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830A096-8361-4328-B6EF-44BE22DABC17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fld id="{65857458-AAD2-45D7-99A0-3F29571B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3545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A096-8361-4328-B6EF-44BE22DABC17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65857458-AAD2-45D7-99A0-3F29571B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815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A096-8361-4328-B6EF-44BE22DABC17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65857458-AAD2-45D7-99A0-3F29571B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2609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A096-8361-4328-B6EF-44BE22DABC17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65857458-AAD2-45D7-99A0-3F29571B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906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A096-8361-4328-B6EF-44BE22DABC17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65857458-AAD2-45D7-99A0-3F29571B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140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A096-8361-4328-B6EF-44BE22DABC17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65857458-AAD2-45D7-99A0-3F29571B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418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A096-8361-4328-B6EF-44BE22DABC17}" type="datetimeFigureOut">
              <a:rPr lang="en-US" smtClean="0"/>
              <a:t>3/24/2017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65857458-AAD2-45D7-99A0-3F29571B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22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60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A096-8361-4328-B6EF-44BE22DABC17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65857458-AAD2-45D7-99A0-3F29571B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98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A096-8361-4328-B6EF-44BE22DABC17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/>
          <a:lstStyle/>
          <a:p>
            <a:fld id="{65857458-AAD2-45D7-99A0-3F29571B0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318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1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39973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679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92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5759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1376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30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315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249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969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152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560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39" y="1406078"/>
            <a:ext cx="5378549" cy="1791549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095999" y="4773828"/>
            <a:ext cx="5829081" cy="17931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096000" y="1406078"/>
            <a:ext cx="5826762" cy="3366196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871894" y="1801029"/>
            <a:ext cx="0" cy="4662019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39" y="3197079"/>
            <a:ext cx="5378549" cy="3369853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1" y="4773828"/>
            <a:ext cx="5826761" cy="1791549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37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78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388749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59217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99453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86032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147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494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8305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465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692835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70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b="2366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774"/>
            <a:ext cx="6274974" cy="3592580"/>
          </a:xfrm>
          <a:prstGeom prst="rect">
            <a:avLst/>
          </a:prstGeom>
          <a:solidFill>
            <a:srgbClr val="00205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789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51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2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gray">
          <a:xfrm>
            <a:off x="463523" y="6034000"/>
            <a:ext cx="1648360" cy="353933"/>
            <a:chOff x="457200" y="1643393"/>
            <a:chExt cx="4492753" cy="96454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3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152617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502818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25494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1334774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4543315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57386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253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3469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485919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981312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768889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7965887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77266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646760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93648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68171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89405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24708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image" Target="../media/image17.png"/><Relationship Id="rId3" Type="http://schemas.openxmlformats.org/officeDocument/2006/relationships/slideLayout" Target="../slideLayouts/slideLayout85.xml"/><Relationship Id="rId21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0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09.xml"/><Relationship Id="rId21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5" Type="http://schemas.openxmlformats.org/officeDocument/2006/relationships/theme" Target="../theme/theme6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20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24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23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16.xml"/><Relationship Id="rId19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Relationship Id="rId22" Type="http://schemas.openxmlformats.org/officeDocument/2006/relationships/slideLayout" Target="../slideLayouts/slideLayout12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18" Type="http://schemas.openxmlformats.org/officeDocument/2006/relationships/slideLayout" Target="../slideLayouts/slideLayout148.xml"/><Relationship Id="rId26" Type="http://schemas.openxmlformats.org/officeDocument/2006/relationships/slideLayout" Target="../slideLayouts/slideLayout156.xml"/><Relationship Id="rId3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slideLayout" Target="../slideLayouts/slideLayout147.xml"/><Relationship Id="rId25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20" Type="http://schemas.openxmlformats.org/officeDocument/2006/relationships/slideLayout" Target="../slideLayouts/slideLayout150.xml"/><Relationship Id="rId29" Type="http://schemas.openxmlformats.org/officeDocument/2006/relationships/slideLayout" Target="../slideLayouts/slideLayout159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24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23" Type="http://schemas.openxmlformats.org/officeDocument/2006/relationships/slideLayout" Target="../slideLayouts/slideLayout153.xml"/><Relationship Id="rId28" Type="http://schemas.openxmlformats.org/officeDocument/2006/relationships/slideLayout" Target="../slideLayouts/slideLayout158.xml"/><Relationship Id="rId10" Type="http://schemas.openxmlformats.org/officeDocument/2006/relationships/slideLayout" Target="../slideLayouts/slideLayout140.xml"/><Relationship Id="rId19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Relationship Id="rId22" Type="http://schemas.openxmlformats.org/officeDocument/2006/relationships/slideLayout" Target="../slideLayouts/slideLayout152.xml"/><Relationship Id="rId27" Type="http://schemas.openxmlformats.org/officeDocument/2006/relationships/slideLayout" Target="../slideLayouts/slideLayout157.xml"/><Relationship Id="rId30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4071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80BAE-F507-43E9-B56C-547657D082BC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22D8-544C-4AC5-A9B2-FFEEDE93A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45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830A096-8361-4328-B6EF-44BE22DABC17}" type="datetimeFigureOut">
              <a:rPr lang="en-US" smtClean="0"/>
              <a:t>3/24/2017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348" y="5632998"/>
            <a:ext cx="1200956" cy="11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76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20"/>
            <a:chOff x="12618967" y="-221"/>
            <a:chExt cx="954235" cy="5767188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320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  <p:sldLayoutId id="2147483744" r:id="rId18"/>
    <p:sldLayoutId id="2147483745" r:id="rId19"/>
    <p:sldLayoutId id="2147483746" r:id="rId20"/>
    <p:sldLayoutId id="2147483747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7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98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98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6398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  <p:sldLayoutId id="2147483794" r:id="rId20"/>
    <p:sldLayoutId id="2147483795" r:id="rId21"/>
    <p:sldLayoutId id="2147483796" r:id="rId22"/>
    <p:sldLayoutId id="2147483797" r:id="rId23"/>
    <p:sldLayoutId id="2147483798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435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0" r:id="rId21"/>
    <p:sldLayoutId id="2147483821" r:id="rId22"/>
    <p:sldLayoutId id="2147483822" r:id="rId23"/>
    <p:sldLayoutId id="2147483823" r:id="rId24"/>
    <p:sldLayoutId id="2147483824" r:id="rId25"/>
    <p:sldLayoutId id="2147483825" r:id="rId26"/>
    <p:sldLayoutId id="2147483826" r:id="rId27"/>
    <p:sldLayoutId id="2147483827" r:id="rId28"/>
    <p:sldLayoutId id="2147483828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7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azure/azure-functions/functions-best-practices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9.xml"/><Relationship Id="rId6" Type="http://schemas.openxmlformats.org/officeDocument/2006/relationships/image" Target="../media/image44.emf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emf"/><Relationship Id="rId9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8.png"/><Relationship Id="rId7" Type="http://schemas.openxmlformats.org/officeDocument/2006/relationships/image" Target="../media/image54.png"/><Relationship Id="rId12" Type="http://schemas.openxmlformats.org/officeDocument/2006/relationships/image" Target="../media/image58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53.png"/><Relationship Id="rId11" Type="http://schemas.openxmlformats.org/officeDocument/2006/relationships/image" Target="../media/image31.emf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ryappservice.azure.com/" TargetMode="External"/><Relationship Id="rId2" Type="http://schemas.openxmlformats.org/officeDocument/2006/relationships/hyperlink" Target="https://functions.azure.com/" TargetMode="Externa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pricing/details/functions/" TargetMode="External"/><Relationship Id="rId2" Type="http://schemas.openxmlformats.org/officeDocument/2006/relationships/hyperlink" Target="https://docs.microsoft.com/en-us/azure/azure-functions/" TargetMode="External"/><Relationship Id="rId1" Type="http://schemas.openxmlformats.org/officeDocument/2006/relationships/slideLayout" Target="../slideLayouts/slideLayout63.xml"/><Relationship Id="rId6" Type="http://schemas.openxmlformats.org/officeDocument/2006/relationships/hyperlink" Target="https://github.com/mcollier/fun-functions-demo" TargetMode="External"/><Relationship Id="rId5" Type="http://schemas.openxmlformats.org/officeDocument/2006/relationships/hyperlink" Target="https://blogs.msdn.microsoft.com/appserviceteam/2017/03/16/publishing-a-net-class-library-as-a-function-app/" TargetMode="External"/><Relationship Id="rId4" Type="http://schemas.openxmlformats.org/officeDocument/2006/relationships/hyperlink" Target="https://github.com/projectkudu/AzureFunctionsPortal/issues/198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bit.ly/cols-gab" TargetMode="External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7246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T.B.D.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8787882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9745" y="241017"/>
            <a:ext cx="10515600" cy="789481"/>
          </a:xfrm>
        </p:spPr>
        <p:txBody>
          <a:bodyPr/>
          <a:lstStyle/>
          <a:p>
            <a:r>
              <a:rPr lang="en-US" dirty="0"/>
              <a:t>Before cloud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651" y="4596673"/>
            <a:ext cx="2560320" cy="2560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56" y="2036353"/>
            <a:ext cx="2560320" cy="256032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 bwMode="auto">
          <a:xfrm>
            <a:off x="4918784" y="4240738"/>
            <a:ext cx="546410" cy="992458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208" y="1851687"/>
            <a:ext cx="2560320" cy="2560320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3645" y="3004950"/>
            <a:ext cx="546410" cy="992458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727" y="2126233"/>
            <a:ext cx="2560320" cy="2560320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360" y="3004950"/>
            <a:ext cx="546410" cy="992458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213459">
            <a:off x="1855968" y="5120385"/>
            <a:ext cx="1777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many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I need?</a:t>
            </a:r>
          </a:p>
        </p:txBody>
      </p:sp>
      <p:sp>
        <p:nvSpPr>
          <p:cNvPr id="9" name="TextBox 8"/>
          <p:cNvSpPr txBox="1"/>
          <p:nvPr/>
        </p:nvSpPr>
        <p:spPr>
          <a:xfrm rot="20225231">
            <a:off x="7638851" y="4671208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OS should I use?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3910" y="6075538"/>
            <a:ext cx="1869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often should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 rot="20412266">
            <a:off x="2772484" y="4261862"/>
            <a:ext cx="1846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size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I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 rot="1233718">
            <a:off x="9802386" y="2674609"/>
            <a:ext cx="2132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often should I backup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my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48459" y="1328073"/>
            <a:ext cx="2997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can I increase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utilization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8528" y="1711358"/>
            <a:ext cx="329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I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new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my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70126" y="1115569"/>
            <a:ext cx="1887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packages should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 on my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556" y="5937871"/>
            <a:ext cx="3752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takes how long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new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 rot="2037234">
            <a:off x="9964262" y="4293118"/>
            <a:ext cx="1539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my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secure location?</a:t>
            </a:r>
          </a:p>
        </p:txBody>
      </p:sp>
      <p:sp>
        <p:nvSpPr>
          <p:cNvPr id="21" name="TextBox 20"/>
          <p:cNvSpPr txBox="1"/>
          <p:nvPr/>
        </p:nvSpPr>
        <p:spPr>
          <a:xfrm rot="19340843">
            <a:off x="8410035" y="5205470"/>
            <a:ext cx="1712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happens if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 goes out?</a:t>
            </a:r>
          </a:p>
        </p:txBody>
      </p:sp>
      <p:sp>
        <p:nvSpPr>
          <p:cNvPr id="22" name="TextBox 21"/>
          <p:cNvSpPr txBox="1"/>
          <p:nvPr/>
        </p:nvSpPr>
        <p:spPr>
          <a:xfrm rot="19484879">
            <a:off x="168137" y="4651985"/>
            <a:ext cx="1772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I need secondary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network connection?</a:t>
            </a:r>
          </a:p>
        </p:txBody>
      </p:sp>
      <p:sp>
        <p:nvSpPr>
          <p:cNvPr id="24" name="TextBox 23"/>
          <p:cNvSpPr txBox="1"/>
          <p:nvPr/>
        </p:nvSpPr>
        <p:spPr>
          <a:xfrm rot="19326110">
            <a:off x="4748817" y="745641"/>
            <a:ext cx="24579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right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size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my business needs?</a:t>
            </a:r>
          </a:p>
        </p:txBody>
      </p:sp>
      <p:sp>
        <p:nvSpPr>
          <p:cNvPr id="25" name="TextBox 24"/>
          <p:cNvSpPr txBox="1"/>
          <p:nvPr/>
        </p:nvSpPr>
        <p:spPr>
          <a:xfrm rot="1905805">
            <a:off x="5759208" y="4353208"/>
            <a:ext cx="191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Who has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 to my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 rot="19699786">
            <a:off x="6355211" y="5697012"/>
            <a:ext cx="14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I need a UPS?</a:t>
            </a:r>
          </a:p>
        </p:txBody>
      </p:sp>
      <p:sp>
        <p:nvSpPr>
          <p:cNvPr id="27" name="TextBox 26"/>
          <p:cNvSpPr txBox="1"/>
          <p:nvPr/>
        </p:nvSpPr>
        <p:spPr>
          <a:xfrm rot="20103308">
            <a:off x="291413" y="1734530"/>
            <a:ext cx="1736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media should I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to keep backup?</a:t>
            </a:r>
          </a:p>
        </p:txBody>
      </p:sp>
      <p:sp>
        <p:nvSpPr>
          <p:cNvPr id="28" name="TextBox 27"/>
          <p:cNvSpPr txBox="1"/>
          <p:nvPr/>
        </p:nvSpPr>
        <p:spPr>
          <a:xfrm rot="1603857">
            <a:off x="9918178" y="3592315"/>
            <a:ext cx="2366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storage I need to use?</a:t>
            </a:r>
          </a:p>
        </p:txBody>
      </p:sp>
      <p:sp>
        <p:nvSpPr>
          <p:cNvPr id="29" name="TextBox 28"/>
          <p:cNvSpPr txBox="1"/>
          <p:nvPr/>
        </p:nvSpPr>
        <p:spPr>
          <a:xfrm rot="1521054">
            <a:off x="6626358" y="1169158"/>
            <a:ext cx="1666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I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my app?</a:t>
            </a:r>
          </a:p>
        </p:txBody>
      </p:sp>
      <p:sp>
        <p:nvSpPr>
          <p:cNvPr id="30" name="TextBox 29"/>
          <p:cNvSpPr txBox="1"/>
          <p:nvPr/>
        </p:nvSpPr>
        <p:spPr>
          <a:xfrm rot="20076942">
            <a:off x="8280663" y="575846"/>
            <a:ext cx="2350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happens in case of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hardware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failure?</a:t>
            </a:r>
          </a:p>
        </p:txBody>
      </p:sp>
      <p:sp>
        <p:nvSpPr>
          <p:cNvPr id="32" name="TextBox 31"/>
          <p:cNvSpPr txBox="1"/>
          <p:nvPr/>
        </p:nvSpPr>
        <p:spPr>
          <a:xfrm rot="19340843">
            <a:off x="9281355" y="5377097"/>
            <a:ext cx="1806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can I dynamically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configure my app?</a:t>
            </a:r>
          </a:p>
        </p:txBody>
      </p:sp>
      <p:sp>
        <p:nvSpPr>
          <p:cNvPr id="33" name="TextBox 32"/>
          <p:cNvSpPr txBox="1"/>
          <p:nvPr/>
        </p:nvSpPr>
        <p:spPr>
          <a:xfrm rot="1660797">
            <a:off x="2791333" y="2018492"/>
            <a:ext cx="138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Who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 rot="20084240">
            <a:off x="6227111" y="2283498"/>
            <a:ext cx="138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Who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9359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25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250"/>
                            </p:stCondLst>
                            <p:childTnLst>
                              <p:par>
                                <p:cTn id="91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2" dur="5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3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5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6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1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2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4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5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4" grpId="0"/>
      <p:bldP spid="9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2" grpId="0"/>
      <p:bldP spid="33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3858809" y="4836915"/>
            <a:ext cx="2925767" cy="2171488"/>
            <a:chOff x="320829" y="2244419"/>
            <a:chExt cx="3298439" cy="2560320"/>
          </a:xfrm>
        </p:grpSpPr>
        <p:sp>
          <p:nvSpPr>
            <p:cNvPr id="36" name="Freeform 7"/>
            <p:cNvSpPr>
              <a:spLocks/>
            </p:cNvSpPr>
            <p:nvPr/>
          </p:nvSpPr>
          <p:spPr bwMode="auto">
            <a:xfrm>
              <a:off x="320829" y="2244419"/>
              <a:ext cx="3298439" cy="2290869"/>
            </a:xfrm>
            <a:custGeom>
              <a:avLst/>
              <a:gdLst>
                <a:gd name="T0" fmla="*/ 462 w 550"/>
                <a:gd name="T1" fmla="*/ 159 h 362"/>
                <a:gd name="T2" fmla="*/ 462 w 550"/>
                <a:gd name="T3" fmla="*/ 152 h 362"/>
                <a:gd name="T4" fmla="*/ 311 w 550"/>
                <a:gd name="T5" fmla="*/ 0 h 362"/>
                <a:gd name="T6" fmla="*/ 184 w 550"/>
                <a:gd name="T7" fmla="*/ 68 h 362"/>
                <a:gd name="T8" fmla="*/ 143 w 550"/>
                <a:gd name="T9" fmla="*/ 57 h 362"/>
                <a:gd name="T10" fmla="*/ 94 w 550"/>
                <a:gd name="T11" fmla="*/ 72 h 362"/>
                <a:gd name="T12" fmla="*/ 55 w 550"/>
                <a:gd name="T13" fmla="*/ 143 h 362"/>
                <a:gd name="T14" fmla="*/ 0 w 550"/>
                <a:gd name="T15" fmla="*/ 243 h 362"/>
                <a:gd name="T16" fmla="*/ 106 w 550"/>
                <a:gd name="T17" fmla="*/ 362 h 362"/>
                <a:gd name="T18" fmla="*/ 119 w 550"/>
                <a:gd name="T19" fmla="*/ 362 h 362"/>
                <a:gd name="T20" fmla="*/ 131 w 550"/>
                <a:gd name="T21" fmla="*/ 362 h 362"/>
                <a:gd name="T22" fmla="*/ 379 w 550"/>
                <a:gd name="T23" fmla="*/ 362 h 362"/>
                <a:gd name="T24" fmla="*/ 384 w 550"/>
                <a:gd name="T25" fmla="*/ 362 h 362"/>
                <a:gd name="T26" fmla="*/ 390 w 550"/>
                <a:gd name="T27" fmla="*/ 362 h 362"/>
                <a:gd name="T28" fmla="*/ 409 w 550"/>
                <a:gd name="T29" fmla="*/ 362 h 362"/>
                <a:gd name="T30" fmla="*/ 448 w 550"/>
                <a:gd name="T31" fmla="*/ 362 h 362"/>
                <a:gd name="T32" fmla="*/ 550 w 550"/>
                <a:gd name="T33" fmla="*/ 260 h 362"/>
                <a:gd name="T34" fmla="*/ 462 w 550"/>
                <a:gd name="T35" fmla="*/ 159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50" h="362">
                  <a:moveTo>
                    <a:pt x="462" y="159"/>
                  </a:moveTo>
                  <a:cubicBezTo>
                    <a:pt x="462" y="157"/>
                    <a:pt x="462" y="154"/>
                    <a:pt x="462" y="152"/>
                  </a:cubicBezTo>
                  <a:cubicBezTo>
                    <a:pt x="462" y="68"/>
                    <a:pt x="395" y="0"/>
                    <a:pt x="311" y="0"/>
                  </a:cubicBezTo>
                  <a:cubicBezTo>
                    <a:pt x="258" y="0"/>
                    <a:pt x="211" y="28"/>
                    <a:pt x="184" y="68"/>
                  </a:cubicBezTo>
                  <a:cubicBezTo>
                    <a:pt x="172" y="61"/>
                    <a:pt x="158" y="57"/>
                    <a:pt x="143" y="57"/>
                  </a:cubicBezTo>
                  <a:cubicBezTo>
                    <a:pt x="124" y="57"/>
                    <a:pt x="108" y="62"/>
                    <a:pt x="94" y="72"/>
                  </a:cubicBezTo>
                  <a:cubicBezTo>
                    <a:pt x="70" y="87"/>
                    <a:pt x="55" y="113"/>
                    <a:pt x="55" y="143"/>
                  </a:cubicBezTo>
                  <a:cubicBezTo>
                    <a:pt x="22" y="164"/>
                    <a:pt x="0" y="201"/>
                    <a:pt x="0" y="243"/>
                  </a:cubicBezTo>
                  <a:cubicBezTo>
                    <a:pt x="0" y="305"/>
                    <a:pt x="46" y="355"/>
                    <a:pt x="106" y="362"/>
                  </a:cubicBezTo>
                  <a:cubicBezTo>
                    <a:pt x="110" y="362"/>
                    <a:pt x="115" y="362"/>
                    <a:pt x="119" y="362"/>
                  </a:cubicBezTo>
                  <a:cubicBezTo>
                    <a:pt x="123" y="362"/>
                    <a:pt x="127" y="362"/>
                    <a:pt x="131" y="362"/>
                  </a:cubicBezTo>
                  <a:cubicBezTo>
                    <a:pt x="187" y="362"/>
                    <a:pt x="318" y="362"/>
                    <a:pt x="379" y="362"/>
                  </a:cubicBezTo>
                  <a:cubicBezTo>
                    <a:pt x="381" y="362"/>
                    <a:pt x="383" y="362"/>
                    <a:pt x="384" y="362"/>
                  </a:cubicBezTo>
                  <a:cubicBezTo>
                    <a:pt x="390" y="362"/>
                    <a:pt x="390" y="362"/>
                    <a:pt x="390" y="362"/>
                  </a:cubicBezTo>
                  <a:cubicBezTo>
                    <a:pt x="394" y="362"/>
                    <a:pt x="403" y="362"/>
                    <a:pt x="409" y="362"/>
                  </a:cubicBezTo>
                  <a:cubicBezTo>
                    <a:pt x="448" y="362"/>
                    <a:pt x="448" y="362"/>
                    <a:pt x="448" y="362"/>
                  </a:cubicBezTo>
                  <a:cubicBezTo>
                    <a:pt x="505" y="361"/>
                    <a:pt x="550" y="316"/>
                    <a:pt x="550" y="260"/>
                  </a:cubicBezTo>
                  <a:cubicBezTo>
                    <a:pt x="550" y="209"/>
                    <a:pt x="512" y="166"/>
                    <a:pt x="462" y="159"/>
                  </a:cubicBez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889" y="2244419"/>
              <a:ext cx="2560320" cy="2560320"/>
            </a:xfrm>
            <a:prstGeom prst="rect">
              <a:avLst/>
            </a:prstGeom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9745" y="241017"/>
            <a:ext cx="10515600" cy="789481"/>
          </a:xfrm>
        </p:spPr>
        <p:txBody>
          <a:bodyPr/>
          <a:lstStyle/>
          <a:p>
            <a:r>
              <a:rPr lang="en-US" dirty="0"/>
              <a:t>Then came IaaS 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56" y="2036353"/>
            <a:ext cx="2560320" cy="256032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 bwMode="auto">
          <a:xfrm>
            <a:off x="4918784" y="4240738"/>
            <a:ext cx="543615" cy="85513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208" y="1851687"/>
            <a:ext cx="2560320" cy="2560320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3645" y="3004950"/>
            <a:ext cx="546410" cy="992458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727" y="2126233"/>
            <a:ext cx="2560320" cy="2560320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360" y="3004950"/>
            <a:ext cx="546410" cy="992458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213459">
            <a:off x="1855968" y="5120385"/>
            <a:ext cx="1777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many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I need?</a:t>
            </a:r>
          </a:p>
        </p:txBody>
      </p:sp>
      <p:sp>
        <p:nvSpPr>
          <p:cNvPr id="9" name="TextBox 8"/>
          <p:cNvSpPr txBox="1"/>
          <p:nvPr/>
        </p:nvSpPr>
        <p:spPr>
          <a:xfrm rot="20225231">
            <a:off x="7638851" y="4671208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OS should I use?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3910" y="6075538"/>
            <a:ext cx="1869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often should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4" name="TextBox 13"/>
          <p:cNvSpPr txBox="1"/>
          <p:nvPr/>
        </p:nvSpPr>
        <p:spPr>
          <a:xfrm rot="20412266">
            <a:off x="2772484" y="4261862"/>
            <a:ext cx="1846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size of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should I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 rot="1233718">
            <a:off x="9802386" y="2674609"/>
            <a:ext cx="2132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often should I backup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my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48459" y="1328073"/>
            <a:ext cx="2997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can I increase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utilization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8528" y="1711358"/>
            <a:ext cx="329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I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new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my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70126" y="1115569"/>
            <a:ext cx="1887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packages should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 on my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8556" y="5937871"/>
            <a:ext cx="3752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 takes how long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provision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new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20" name="TextBox 19"/>
          <p:cNvSpPr txBox="1"/>
          <p:nvPr/>
        </p:nvSpPr>
        <p:spPr>
          <a:xfrm rot="2037234">
            <a:off x="9964262" y="4293118"/>
            <a:ext cx="1539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Are my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secure location?</a:t>
            </a:r>
          </a:p>
        </p:txBody>
      </p:sp>
      <p:sp>
        <p:nvSpPr>
          <p:cNvPr id="21" name="TextBox 20"/>
          <p:cNvSpPr txBox="1"/>
          <p:nvPr/>
        </p:nvSpPr>
        <p:spPr>
          <a:xfrm rot="19340843">
            <a:off x="8410035" y="5205470"/>
            <a:ext cx="1712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happens if the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 goes out?</a:t>
            </a:r>
          </a:p>
        </p:txBody>
      </p:sp>
      <p:sp>
        <p:nvSpPr>
          <p:cNvPr id="22" name="TextBox 21"/>
          <p:cNvSpPr txBox="1"/>
          <p:nvPr/>
        </p:nvSpPr>
        <p:spPr>
          <a:xfrm rot="19484879">
            <a:off x="168137" y="4651985"/>
            <a:ext cx="1772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I need secondary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network connection?</a:t>
            </a:r>
          </a:p>
        </p:txBody>
      </p:sp>
      <p:sp>
        <p:nvSpPr>
          <p:cNvPr id="24" name="TextBox 23"/>
          <p:cNvSpPr txBox="1"/>
          <p:nvPr/>
        </p:nvSpPr>
        <p:spPr>
          <a:xfrm rot="19326110">
            <a:off x="4748817" y="745641"/>
            <a:ext cx="24579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right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size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my business needs?</a:t>
            </a:r>
          </a:p>
        </p:txBody>
      </p:sp>
      <p:sp>
        <p:nvSpPr>
          <p:cNvPr id="25" name="TextBox 24"/>
          <p:cNvSpPr txBox="1"/>
          <p:nvPr/>
        </p:nvSpPr>
        <p:spPr>
          <a:xfrm rot="1905805">
            <a:off x="5759208" y="4353208"/>
            <a:ext cx="191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Who has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physical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 to my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26" name="TextBox 25"/>
          <p:cNvSpPr txBox="1"/>
          <p:nvPr/>
        </p:nvSpPr>
        <p:spPr>
          <a:xfrm rot="19699786">
            <a:off x="6355211" y="5697012"/>
            <a:ext cx="1423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I need a UPS?</a:t>
            </a:r>
          </a:p>
        </p:txBody>
      </p:sp>
      <p:sp>
        <p:nvSpPr>
          <p:cNvPr id="27" name="TextBox 26"/>
          <p:cNvSpPr txBox="1"/>
          <p:nvPr/>
        </p:nvSpPr>
        <p:spPr>
          <a:xfrm rot="20103308">
            <a:off x="291413" y="1734530"/>
            <a:ext cx="1736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media should I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to keep backup?</a:t>
            </a:r>
          </a:p>
        </p:txBody>
      </p:sp>
      <p:sp>
        <p:nvSpPr>
          <p:cNvPr id="28" name="TextBox 27"/>
          <p:cNvSpPr txBox="1"/>
          <p:nvPr/>
        </p:nvSpPr>
        <p:spPr>
          <a:xfrm rot="1603857">
            <a:off x="9918178" y="3592315"/>
            <a:ext cx="2366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storage I need to use?</a:t>
            </a:r>
          </a:p>
        </p:txBody>
      </p:sp>
      <p:sp>
        <p:nvSpPr>
          <p:cNvPr id="29" name="TextBox 28"/>
          <p:cNvSpPr txBox="1"/>
          <p:nvPr/>
        </p:nvSpPr>
        <p:spPr>
          <a:xfrm rot="1521054">
            <a:off x="6626358" y="1169158"/>
            <a:ext cx="1666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I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my app?</a:t>
            </a:r>
          </a:p>
        </p:txBody>
      </p:sp>
      <p:sp>
        <p:nvSpPr>
          <p:cNvPr id="30" name="TextBox 29"/>
          <p:cNvSpPr txBox="1"/>
          <p:nvPr/>
        </p:nvSpPr>
        <p:spPr>
          <a:xfrm rot="20076942">
            <a:off x="8280663" y="575846"/>
            <a:ext cx="23509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happens in case of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hardware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failure?</a:t>
            </a:r>
          </a:p>
        </p:txBody>
      </p:sp>
      <p:sp>
        <p:nvSpPr>
          <p:cNvPr id="32" name="TextBox 31"/>
          <p:cNvSpPr txBox="1"/>
          <p:nvPr/>
        </p:nvSpPr>
        <p:spPr>
          <a:xfrm rot="19340843">
            <a:off x="9281355" y="5377097"/>
            <a:ext cx="1806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can I dynamically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configure my app?</a:t>
            </a:r>
          </a:p>
        </p:txBody>
      </p:sp>
      <p:sp>
        <p:nvSpPr>
          <p:cNvPr id="33" name="TextBox 32"/>
          <p:cNvSpPr txBox="1"/>
          <p:nvPr/>
        </p:nvSpPr>
        <p:spPr>
          <a:xfrm rot="1660797">
            <a:off x="2791333" y="2018492"/>
            <a:ext cx="138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Who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34" name="TextBox 33"/>
          <p:cNvSpPr txBox="1"/>
          <p:nvPr/>
        </p:nvSpPr>
        <p:spPr>
          <a:xfrm rot="20084240">
            <a:off x="6227111" y="2283498"/>
            <a:ext cx="138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Who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8470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3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30" grpId="0"/>
      <p:bldP spid="30" grpId="1"/>
      <p:bldP spid="33" grpId="0"/>
      <p:bldP spid="3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7"/>
          <p:cNvSpPr>
            <a:spLocks/>
          </p:cNvSpPr>
          <p:nvPr/>
        </p:nvSpPr>
        <p:spPr bwMode="auto">
          <a:xfrm>
            <a:off x="3858809" y="4836915"/>
            <a:ext cx="2925767" cy="1942958"/>
          </a:xfrm>
          <a:custGeom>
            <a:avLst/>
            <a:gdLst>
              <a:gd name="T0" fmla="*/ 462 w 550"/>
              <a:gd name="T1" fmla="*/ 159 h 362"/>
              <a:gd name="T2" fmla="*/ 462 w 550"/>
              <a:gd name="T3" fmla="*/ 152 h 362"/>
              <a:gd name="T4" fmla="*/ 311 w 550"/>
              <a:gd name="T5" fmla="*/ 0 h 362"/>
              <a:gd name="T6" fmla="*/ 184 w 550"/>
              <a:gd name="T7" fmla="*/ 68 h 362"/>
              <a:gd name="T8" fmla="*/ 143 w 550"/>
              <a:gd name="T9" fmla="*/ 57 h 362"/>
              <a:gd name="T10" fmla="*/ 94 w 550"/>
              <a:gd name="T11" fmla="*/ 72 h 362"/>
              <a:gd name="T12" fmla="*/ 55 w 550"/>
              <a:gd name="T13" fmla="*/ 143 h 362"/>
              <a:gd name="T14" fmla="*/ 0 w 550"/>
              <a:gd name="T15" fmla="*/ 243 h 362"/>
              <a:gd name="T16" fmla="*/ 106 w 550"/>
              <a:gd name="T17" fmla="*/ 362 h 362"/>
              <a:gd name="T18" fmla="*/ 119 w 550"/>
              <a:gd name="T19" fmla="*/ 362 h 362"/>
              <a:gd name="T20" fmla="*/ 131 w 550"/>
              <a:gd name="T21" fmla="*/ 362 h 362"/>
              <a:gd name="T22" fmla="*/ 379 w 550"/>
              <a:gd name="T23" fmla="*/ 362 h 362"/>
              <a:gd name="T24" fmla="*/ 384 w 550"/>
              <a:gd name="T25" fmla="*/ 362 h 362"/>
              <a:gd name="T26" fmla="*/ 390 w 550"/>
              <a:gd name="T27" fmla="*/ 362 h 362"/>
              <a:gd name="T28" fmla="*/ 409 w 550"/>
              <a:gd name="T29" fmla="*/ 362 h 362"/>
              <a:gd name="T30" fmla="*/ 448 w 550"/>
              <a:gd name="T31" fmla="*/ 362 h 362"/>
              <a:gd name="T32" fmla="*/ 550 w 550"/>
              <a:gd name="T33" fmla="*/ 260 h 362"/>
              <a:gd name="T34" fmla="*/ 462 w 550"/>
              <a:gd name="T35" fmla="*/ 15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0" h="362">
                <a:moveTo>
                  <a:pt x="462" y="159"/>
                </a:moveTo>
                <a:cubicBezTo>
                  <a:pt x="462" y="157"/>
                  <a:pt x="462" y="154"/>
                  <a:pt x="462" y="152"/>
                </a:cubicBezTo>
                <a:cubicBezTo>
                  <a:pt x="462" y="68"/>
                  <a:pt x="395" y="0"/>
                  <a:pt x="311" y="0"/>
                </a:cubicBezTo>
                <a:cubicBezTo>
                  <a:pt x="258" y="0"/>
                  <a:pt x="211" y="28"/>
                  <a:pt x="184" y="68"/>
                </a:cubicBezTo>
                <a:cubicBezTo>
                  <a:pt x="172" y="61"/>
                  <a:pt x="158" y="57"/>
                  <a:pt x="143" y="57"/>
                </a:cubicBezTo>
                <a:cubicBezTo>
                  <a:pt x="124" y="57"/>
                  <a:pt x="108" y="62"/>
                  <a:pt x="94" y="72"/>
                </a:cubicBezTo>
                <a:cubicBezTo>
                  <a:pt x="70" y="87"/>
                  <a:pt x="55" y="113"/>
                  <a:pt x="55" y="143"/>
                </a:cubicBezTo>
                <a:cubicBezTo>
                  <a:pt x="22" y="164"/>
                  <a:pt x="0" y="201"/>
                  <a:pt x="0" y="243"/>
                </a:cubicBezTo>
                <a:cubicBezTo>
                  <a:pt x="0" y="305"/>
                  <a:pt x="46" y="355"/>
                  <a:pt x="106" y="362"/>
                </a:cubicBezTo>
                <a:cubicBezTo>
                  <a:pt x="110" y="362"/>
                  <a:pt x="115" y="362"/>
                  <a:pt x="119" y="362"/>
                </a:cubicBezTo>
                <a:cubicBezTo>
                  <a:pt x="123" y="362"/>
                  <a:pt x="127" y="362"/>
                  <a:pt x="131" y="362"/>
                </a:cubicBezTo>
                <a:cubicBezTo>
                  <a:pt x="187" y="362"/>
                  <a:pt x="318" y="362"/>
                  <a:pt x="379" y="362"/>
                </a:cubicBezTo>
                <a:cubicBezTo>
                  <a:pt x="381" y="362"/>
                  <a:pt x="383" y="362"/>
                  <a:pt x="384" y="362"/>
                </a:cubicBezTo>
                <a:cubicBezTo>
                  <a:pt x="390" y="362"/>
                  <a:pt x="390" y="362"/>
                  <a:pt x="390" y="362"/>
                </a:cubicBezTo>
                <a:cubicBezTo>
                  <a:pt x="394" y="362"/>
                  <a:pt x="403" y="362"/>
                  <a:pt x="409" y="362"/>
                </a:cubicBezTo>
                <a:cubicBezTo>
                  <a:pt x="448" y="362"/>
                  <a:pt x="448" y="362"/>
                  <a:pt x="448" y="362"/>
                </a:cubicBezTo>
                <a:cubicBezTo>
                  <a:pt x="505" y="361"/>
                  <a:pt x="550" y="316"/>
                  <a:pt x="550" y="260"/>
                </a:cubicBezTo>
                <a:cubicBezTo>
                  <a:pt x="550" y="209"/>
                  <a:pt x="512" y="166"/>
                  <a:pt x="462" y="159"/>
                </a:cubicBezTo>
                <a:close/>
              </a:path>
            </a:pathLst>
          </a:cu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9745" y="241017"/>
            <a:ext cx="10515600" cy="789481"/>
          </a:xfrm>
        </p:spPr>
        <p:txBody>
          <a:bodyPr/>
          <a:lstStyle/>
          <a:p>
            <a:r>
              <a:rPr lang="en-US" dirty="0"/>
              <a:t>Is it PaaS time?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56" y="2036353"/>
            <a:ext cx="2560320" cy="256032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 bwMode="auto">
          <a:xfrm>
            <a:off x="4918784" y="4240738"/>
            <a:ext cx="543615" cy="855137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208" y="1851687"/>
            <a:ext cx="2560320" cy="2560320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3645" y="3004950"/>
            <a:ext cx="546410" cy="992458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727" y="2126233"/>
            <a:ext cx="2560320" cy="2560320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360" y="3004950"/>
            <a:ext cx="546410" cy="992458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213459">
            <a:off x="1855968" y="5120385"/>
            <a:ext cx="1777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many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I need?</a:t>
            </a:r>
          </a:p>
        </p:txBody>
      </p:sp>
      <p:sp>
        <p:nvSpPr>
          <p:cNvPr id="9" name="TextBox 8"/>
          <p:cNvSpPr txBox="1"/>
          <p:nvPr/>
        </p:nvSpPr>
        <p:spPr>
          <a:xfrm rot="20225231">
            <a:off x="7638851" y="4671208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OS should I use?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3910" y="6075538"/>
            <a:ext cx="1869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often should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 rot="1233718">
            <a:off x="9802386" y="2674609"/>
            <a:ext cx="2132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often should I backup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my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48459" y="1328073"/>
            <a:ext cx="2997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can I increase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utilization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8528" y="1711358"/>
            <a:ext cx="329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I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new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my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70126" y="1115569"/>
            <a:ext cx="1887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packages should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 on my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 rot="19326110">
            <a:off x="4748817" y="745641"/>
            <a:ext cx="24579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right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size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my business needs?</a:t>
            </a:r>
          </a:p>
        </p:txBody>
      </p:sp>
      <p:sp>
        <p:nvSpPr>
          <p:cNvPr id="29" name="TextBox 28"/>
          <p:cNvSpPr txBox="1"/>
          <p:nvPr/>
        </p:nvSpPr>
        <p:spPr>
          <a:xfrm rot="1521054">
            <a:off x="6626358" y="1169158"/>
            <a:ext cx="1666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I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my app?</a:t>
            </a:r>
          </a:p>
        </p:txBody>
      </p:sp>
      <p:sp>
        <p:nvSpPr>
          <p:cNvPr id="32" name="TextBox 31"/>
          <p:cNvSpPr txBox="1"/>
          <p:nvPr/>
        </p:nvSpPr>
        <p:spPr>
          <a:xfrm rot="19340843">
            <a:off x="9281355" y="5377097"/>
            <a:ext cx="1806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can I dynamically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configure my app?</a:t>
            </a:r>
          </a:p>
        </p:txBody>
      </p:sp>
      <p:sp>
        <p:nvSpPr>
          <p:cNvPr id="34" name="TextBox 33"/>
          <p:cNvSpPr txBox="1"/>
          <p:nvPr/>
        </p:nvSpPr>
        <p:spPr>
          <a:xfrm rot="20084240">
            <a:off x="6227111" y="2283498"/>
            <a:ext cx="138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Who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6171" y="4836915"/>
            <a:ext cx="2271044" cy="217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9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7.40741E-7 L 1.66667E-6 -0.3898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7"/>
          <p:cNvSpPr>
            <a:spLocks/>
          </p:cNvSpPr>
          <p:nvPr/>
        </p:nvSpPr>
        <p:spPr bwMode="auto">
          <a:xfrm>
            <a:off x="3858809" y="2160390"/>
            <a:ext cx="2925767" cy="1942958"/>
          </a:xfrm>
          <a:custGeom>
            <a:avLst/>
            <a:gdLst>
              <a:gd name="T0" fmla="*/ 462 w 550"/>
              <a:gd name="T1" fmla="*/ 159 h 362"/>
              <a:gd name="T2" fmla="*/ 462 w 550"/>
              <a:gd name="T3" fmla="*/ 152 h 362"/>
              <a:gd name="T4" fmla="*/ 311 w 550"/>
              <a:gd name="T5" fmla="*/ 0 h 362"/>
              <a:gd name="T6" fmla="*/ 184 w 550"/>
              <a:gd name="T7" fmla="*/ 68 h 362"/>
              <a:gd name="T8" fmla="*/ 143 w 550"/>
              <a:gd name="T9" fmla="*/ 57 h 362"/>
              <a:gd name="T10" fmla="*/ 94 w 550"/>
              <a:gd name="T11" fmla="*/ 72 h 362"/>
              <a:gd name="T12" fmla="*/ 55 w 550"/>
              <a:gd name="T13" fmla="*/ 143 h 362"/>
              <a:gd name="T14" fmla="*/ 0 w 550"/>
              <a:gd name="T15" fmla="*/ 243 h 362"/>
              <a:gd name="T16" fmla="*/ 106 w 550"/>
              <a:gd name="T17" fmla="*/ 362 h 362"/>
              <a:gd name="T18" fmla="*/ 119 w 550"/>
              <a:gd name="T19" fmla="*/ 362 h 362"/>
              <a:gd name="T20" fmla="*/ 131 w 550"/>
              <a:gd name="T21" fmla="*/ 362 h 362"/>
              <a:gd name="T22" fmla="*/ 379 w 550"/>
              <a:gd name="T23" fmla="*/ 362 h 362"/>
              <a:gd name="T24" fmla="*/ 384 w 550"/>
              <a:gd name="T25" fmla="*/ 362 h 362"/>
              <a:gd name="T26" fmla="*/ 390 w 550"/>
              <a:gd name="T27" fmla="*/ 362 h 362"/>
              <a:gd name="T28" fmla="*/ 409 w 550"/>
              <a:gd name="T29" fmla="*/ 362 h 362"/>
              <a:gd name="T30" fmla="*/ 448 w 550"/>
              <a:gd name="T31" fmla="*/ 362 h 362"/>
              <a:gd name="T32" fmla="*/ 550 w 550"/>
              <a:gd name="T33" fmla="*/ 260 h 362"/>
              <a:gd name="T34" fmla="*/ 462 w 550"/>
              <a:gd name="T35" fmla="*/ 15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0" h="362">
                <a:moveTo>
                  <a:pt x="462" y="159"/>
                </a:moveTo>
                <a:cubicBezTo>
                  <a:pt x="462" y="157"/>
                  <a:pt x="462" y="154"/>
                  <a:pt x="462" y="152"/>
                </a:cubicBezTo>
                <a:cubicBezTo>
                  <a:pt x="462" y="68"/>
                  <a:pt x="395" y="0"/>
                  <a:pt x="311" y="0"/>
                </a:cubicBezTo>
                <a:cubicBezTo>
                  <a:pt x="258" y="0"/>
                  <a:pt x="211" y="28"/>
                  <a:pt x="184" y="68"/>
                </a:cubicBezTo>
                <a:cubicBezTo>
                  <a:pt x="172" y="61"/>
                  <a:pt x="158" y="57"/>
                  <a:pt x="143" y="57"/>
                </a:cubicBezTo>
                <a:cubicBezTo>
                  <a:pt x="124" y="57"/>
                  <a:pt x="108" y="62"/>
                  <a:pt x="94" y="72"/>
                </a:cubicBezTo>
                <a:cubicBezTo>
                  <a:pt x="70" y="87"/>
                  <a:pt x="55" y="113"/>
                  <a:pt x="55" y="143"/>
                </a:cubicBezTo>
                <a:cubicBezTo>
                  <a:pt x="22" y="164"/>
                  <a:pt x="0" y="201"/>
                  <a:pt x="0" y="243"/>
                </a:cubicBezTo>
                <a:cubicBezTo>
                  <a:pt x="0" y="305"/>
                  <a:pt x="46" y="355"/>
                  <a:pt x="106" y="362"/>
                </a:cubicBezTo>
                <a:cubicBezTo>
                  <a:pt x="110" y="362"/>
                  <a:pt x="115" y="362"/>
                  <a:pt x="119" y="362"/>
                </a:cubicBezTo>
                <a:cubicBezTo>
                  <a:pt x="123" y="362"/>
                  <a:pt x="127" y="362"/>
                  <a:pt x="131" y="362"/>
                </a:cubicBezTo>
                <a:cubicBezTo>
                  <a:pt x="187" y="362"/>
                  <a:pt x="318" y="362"/>
                  <a:pt x="379" y="362"/>
                </a:cubicBezTo>
                <a:cubicBezTo>
                  <a:pt x="381" y="362"/>
                  <a:pt x="383" y="362"/>
                  <a:pt x="384" y="362"/>
                </a:cubicBezTo>
                <a:cubicBezTo>
                  <a:pt x="390" y="362"/>
                  <a:pt x="390" y="362"/>
                  <a:pt x="390" y="362"/>
                </a:cubicBezTo>
                <a:cubicBezTo>
                  <a:pt x="394" y="362"/>
                  <a:pt x="403" y="362"/>
                  <a:pt x="409" y="362"/>
                </a:cubicBezTo>
                <a:cubicBezTo>
                  <a:pt x="448" y="362"/>
                  <a:pt x="448" y="362"/>
                  <a:pt x="448" y="362"/>
                </a:cubicBezTo>
                <a:cubicBezTo>
                  <a:pt x="505" y="361"/>
                  <a:pt x="550" y="316"/>
                  <a:pt x="550" y="260"/>
                </a:cubicBezTo>
                <a:cubicBezTo>
                  <a:pt x="550" y="209"/>
                  <a:pt x="512" y="166"/>
                  <a:pt x="462" y="159"/>
                </a:cubicBezTo>
                <a:close/>
              </a:path>
            </a:pathLst>
          </a:cu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9745" y="241017"/>
            <a:ext cx="10515600" cy="789481"/>
          </a:xfrm>
        </p:spPr>
        <p:txBody>
          <a:bodyPr/>
          <a:lstStyle/>
          <a:p>
            <a:r>
              <a:rPr lang="en-US" dirty="0"/>
              <a:t>Is it PaaS time?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56" y="2036353"/>
            <a:ext cx="2560320" cy="2560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208" y="1851687"/>
            <a:ext cx="2560320" cy="2560320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3645" y="3004950"/>
            <a:ext cx="546410" cy="992458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727" y="2126233"/>
            <a:ext cx="2560320" cy="2560320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360" y="3004950"/>
            <a:ext cx="546410" cy="992458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213459">
            <a:off x="1855968" y="5120385"/>
            <a:ext cx="1777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many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I need?</a:t>
            </a:r>
          </a:p>
        </p:txBody>
      </p:sp>
      <p:sp>
        <p:nvSpPr>
          <p:cNvPr id="9" name="TextBox 8"/>
          <p:cNvSpPr txBox="1"/>
          <p:nvPr/>
        </p:nvSpPr>
        <p:spPr>
          <a:xfrm rot="20225231">
            <a:off x="7638851" y="4671208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OS should I use?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83910" y="6075538"/>
            <a:ext cx="1869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often should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patch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 rot="1233718">
            <a:off x="9802386" y="2674609"/>
            <a:ext cx="2132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often should I backup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my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48459" y="1328073"/>
            <a:ext cx="2997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can I increase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utilization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78528" y="1711358"/>
            <a:ext cx="329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I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new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 my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70126" y="1115569"/>
            <a:ext cx="1887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packages should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be on my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 rot="19326110">
            <a:off x="4748817" y="745641"/>
            <a:ext cx="24579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right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size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my business needs?</a:t>
            </a:r>
          </a:p>
        </p:txBody>
      </p:sp>
      <p:sp>
        <p:nvSpPr>
          <p:cNvPr id="29" name="TextBox 28"/>
          <p:cNvSpPr txBox="1"/>
          <p:nvPr/>
        </p:nvSpPr>
        <p:spPr>
          <a:xfrm rot="1521054">
            <a:off x="6626358" y="1169158"/>
            <a:ext cx="1666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I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my app?</a:t>
            </a:r>
          </a:p>
        </p:txBody>
      </p:sp>
      <p:sp>
        <p:nvSpPr>
          <p:cNvPr id="32" name="TextBox 31"/>
          <p:cNvSpPr txBox="1"/>
          <p:nvPr/>
        </p:nvSpPr>
        <p:spPr>
          <a:xfrm rot="19340843">
            <a:off x="9281355" y="5377097"/>
            <a:ext cx="1806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can I dynamically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configure my app?</a:t>
            </a:r>
          </a:p>
        </p:txBody>
      </p:sp>
      <p:sp>
        <p:nvSpPr>
          <p:cNvPr id="34" name="TextBox 33"/>
          <p:cNvSpPr txBox="1"/>
          <p:nvPr/>
        </p:nvSpPr>
        <p:spPr>
          <a:xfrm rot="20084240">
            <a:off x="6227111" y="2283498"/>
            <a:ext cx="13840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Who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monitors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6779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3" grpId="0"/>
      <p:bldP spid="13" grpId="1"/>
      <p:bldP spid="15" grpId="0"/>
      <p:bldP spid="15" grpId="1"/>
      <p:bldP spid="17" grpId="0"/>
      <p:bldP spid="17" grpId="1"/>
      <p:bldP spid="18" grpId="0"/>
      <p:bldP spid="18" grpId="1"/>
      <p:bldP spid="32" grpId="0"/>
      <p:bldP spid="32" grpId="1"/>
      <p:bldP spid="34" grpId="0"/>
      <p:bldP spid="3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6400635" y="1042593"/>
            <a:ext cx="2400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I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architect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my app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become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serverless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 7"/>
          <p:cNvSpPr>
            <a:spLocks/>
          </p:cNvSpPr>
          <p:nvPr/>
        </p:nvSpPr>
        <p:spPr bwMode="auto">
          <a:xfrm>
            <a:off x="3858809" y="2160390"/>
            <a:ext cx="2925767" cy="1942958"/>
          </a:xfrm>
          <a:custGeom>
            <a:avLst/>
            <a:gdLst>
              <a:gd name="T0" fmla="*/ 462 w 550"/>
              <a:gd name="T1" fmla="*/ 159 h 362"/>
              <a:gd name="T2" fmla="*/ 462 w 550"/>
              <a:gd name="T3" fmla="*/ 152 h 362"/>
              <a:gd name="T4" fmla="*/ 311 w 550"/>
              <a:gd name="T5" fmla="*/ 0 h 362"/>
              <a:gd name="T6" fmla="*/ 184 w 550"/>
              <a:gd name="T7" fmla="*/ 68 h 362"/>
              <a:gd name="T8" fmla="*/ 143 w 550"/>
              <a:gd name="T9" fmla="*/ 57 h 362"/>
              <a:gd name="T10" fmla="*/ 94 w 550"/>
              <a:gd name="T11" fmla="*/ 72 h 362"/>
              <a:gd name="T12" fmla="*/ 55 w 550"/>
              <a:gd name="T13" fmla="*/ 143 h 362"/>
              <a:gd name="T14" fmla="*/ 0 w 550"/>
              <a:gd name="T15" fmla="*/ 243 h 362"/>
              <a:gd name="T16" fmla="*/ 106 w 550"/>
              <a:gd name="T17" fmla="*/ 362 h 362"/>
              <a:gd name="T18" fmla="*/ 119 w 550"/>
              <a:gd name="T19" fmla="*/ 362 h 362"/>
              <a:gd name="T20" fmla="*/ 131 w 550"/>
              <a:gd name="T21" fmla="*/ 362 h 362"/>
              <a:gd name="T22" fmla="*/ 379 w 550"/>
              <a:gd name="T23" fmla="*/ 362 h 362"/>
              <a:gd name="T24" fmla="*/ 384 w 550"/>
              <a:gd name="T25" fmla="*/ 362 h 362"/>
              <a:gd name="T26" fmla="*/ 390 w 550"/>
              <a:gd name="T27" fmla="*/ 362 h 362"/>
              <a:gd name="T28" fmla="*/ 409 w 550"/>
              <a:gd name="T29" fmla="*/ 362 h 362"/>
              <a:gd name="T30" fmla="*/ 448 w 550"/>
              <a:gd name="T31" fmla="*/ 362 h 362"/>
              <a:gd name="T32" fmla="*/ 550 w 550"/>
              <a:gd name="T33" fmla="*/ 260 h 362"/>
              <a:gd name="T34" fmla="*/ 462 w 550"/>
              <a:gd name="T35" fmla="*/ 15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0" h="362">
                <a:moveTo>
                  <a:pt x="462" y="159"/>
                </a:moveTo>
                <a:cubicBezTo>
                  <a:pt x="462" y="157"/>
                  <a:pt x="462" y="154"/>
                  <a:pt x="462" y="152"/>
                </a:cubicBezTo>
                <a:cubicBezTo>
                  <a:pt x="462" y="68"/>
                  <a:pt x="395" y="0"/>
                  <a:pt x="311" y="0"/>
                </a:cubicBezTo>
                <a:cubicBezTo>
                  <a:pt x="258" y="0"/>
                  <a:pt x="211" y="28"/>
                  <a:pt x="184" y="68"/>
                </a:cubicBezTo>
                <a:cubicBezTo>
                  <a:pt x="172" y="61"/>
                  <a:pt x="158" y="57"/>
                  <a:pt x="143" y="57"/>
                </a:cubicBezTo>
                <a:cubicBezTo>
                  <a:pt x="124" y="57"/>
                  <a:pt x="108" y="62"/>
                  <a:pt x="94" y="72"/>
                </a:cubicBezTo>
                <a:cubicBezTo>
                  <a:pt x="70" y="87"/>
                  <a:pt x="55" y="113"/>
                  <a:pt x="55" y="143"/>
                </a:cubicBezTo>
                <a:cubicBezTo>
                  <a:pt x="22" y="164"/>
                  <a:pt x="0" y="201"/>
                  <a:pt x="0" y="243"/>
                </a:cubicBezTo>
                <a:cubicBezTo>
                  <a:pt x="0" y="305"/>
                  <a:pt x="46" y="355"/>
                  <a:pt x="106" y="362"/>
                </a:cubicBezTo>
                <a:cubicBezTo>
                  <a:pt x="110" y="362"/>
                  <a:pt x="115" y="362"/>
                  <a:pt x="119" y="362"/>
                </a:cubicBezTo>
                <a:cubicBezTo>
                  <a:pt x="123" y="362"/>
                  <a:pt x="127" y="362"/>
                  <a:pt x="131" y="362"/>
                </a:cubicBezTo>
                <a:cubicBezTo>
                  <a:pt x="187" y="362"/>
                  <a:pt x="318" y="362"/>
                  <a:pt x="379" y="362"/>
                </a:cubicBezTo>
                <a:cubicBezTo>
                  <a:pt x="381" y="362"/>
                  <a:pt x="383" y="362"/>
                  <a:pt x="384" y="362"/>
                </a:cubicBezTo>
                <a:cubicBezTo>
                  <a:pt x="390" y="362"/>
                  <a:pt x="390" y="362"/>
                  <a:pt x="390" y="362"/>
                </a:cubicBezTo>
                <a:cubicBezTo>
                  <a:pt x="394" y="362"/>
                  <a:pt x="403" y="362"/>
                  <a:pt x="409" y="362"/>
                </a:cubicBezTo>
                <a:cubicBezTo>
                  <a:pt x="448" y="362"/>
                  <a:pt x="448" y="362"/>
                  <a:pt x="448" y="362"/>
                </a:cubicBezTo>
                <a:cubicBezTo>
                  <a:pt x="505" y="361"/>
                  <a:pt x="550" y="316"/>
                  <a:pt x="550" y="260"/>
                </a:cubicBezTo>
                <a:cubicBezTo>
                  <a:pt x="550" y="209"/>
                  <a:pt x="512" y="166"/>
                  <a:pt x="462" y="159"/>
                </a:cubicBezTo>
                <a:close/>
              </a:path>
            </a:pathLst>
          </a:custGeom>
          <a:solidFill>
            <a:srgbClr val="00BC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9745" y="241017"/>
            <a:ext cx="10515600" cy="789481"/>
          </a:xfrm>
        </p:spPr>
        <p:txBody>
          <a:bodyPr/>
          <a:lstStyle/>
          <a:p>
            <a:r>
              <a:rPr lang="en-US" dirty="0" err="1"/>
              <a:t>Serverless</a:t>
            </a:r>
            <a:r>
              <a:rPr lang="en-US" dirty="0"/>
              <a:t> . . 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56" y="2036353"/>
            <a:ext cx="2560320" cy="25603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8208" y="1851687"/>
            <a:ext cx="2560320" cy="2560320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3645" y="3004950"/>
            <a:ext cx="546410" cy="992458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9727" y="2126233"/>
            <a:ext cx="2560320" cy="2560320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360" y="3004950"/>
            <a:ext cx="546410" cy="992458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 rot="1213459">
            <a:off x="1855968" y="5120385"/>
            <a:ext cx="1777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many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 I need?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948459" y="1328073"/>
            <a:ext cx="2997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can I increase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utilization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</a:p>
        </p:txBody>
      </p:sp>
      <p:sp>
        <p:nvSpPr>
          <p:cNvPr id="24" name="TextBox 23"/>
          <p:cNvSpPr txBox="1"/>
          <p:nvPr/>
        </p:nvSpPr>
        <p:spPr>
          <a:xfrm rot="19326110">
            <a:off x="4748817" y="745641"/>
            <a:ext cx="24579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right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size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servers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my business needs?</a:t>
            </a:r>
          </a:p>
        </p:txBody>
      </p:sp>
      <p:sp>
        <p:nvSpPr>
          <p:cNvPr id="29" name="TextBox 28"/>
          <p:cNvSpPr txBox="1"/>
          <p:nvPr/>
        </p:nvSpPr>
        <p:spPr>
          <a:xfrm rot="1521054">
            <a:off x="6626358" y="1169158"/>
            <a:ext cx="16667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I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scale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my app?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252045" y="2552612"/>
            <a:ext cx="2048754" cy="1527802"/>
            <a:chOff x="4095329" y="4505578"/>
            <a:chExt cx="2048754" cy="1527802"/>
          </a:xfrm>
        </p:grpSpPr>
        <p:grpSp>
          <p:nvGrpSpPr>
            <p:cNvPr id="20" name="Group 19"/>
            <p:cNvGrpSpPr/>
            <p:nvPr/>
          </p:nvGrpSpPr>
          <p:grpSpPr>
            <a:xfrm>
              <a:off x="5418076" y="4505578"/>
              <a:ext cx="363537" cy="361950"/>
              <a:chOff x="3860800" y="2905125"/>
              <a:chExt cx="363537" cy="361950"/>
            </a:xfrm>
          </p:grpSpPr>
          <p:sp>
            <p:nvSpPr>
              <p:cNvPr id="21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5243086" y="5652947"/>
              <a:ext cx="363537" cy="361950"/>
              <a:chOff x="3860800" y="2905125"/>
              <a:chExt cx="363537" cy="361950"/>
            </a:xfrm>
          </p:grpSpPr>
          <p:sp>
            <p:nvSpPr>
              <p:cNvPr id="26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627388" y="4505578"/>
              <a:ext cx="363537" cy="361950"/>
              <a:chOff x="3860800" y="2905125"/>
              <a:chExt cx="363537" cy="361950"/>
            </a:xfrm>
          </p:grpSpPr>
          <p:sp>
            <p:nvSpPr>
              <p:cNvPr id="30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095329" y="5455261"/>
              <a:ext cx="363537" cy="361950"/>
              <a:chOff x="3860800" y="2905125"/>
              <a:chExt cx="363537" cy="361950"/>
            </a:xfrm>
          </p:grpSpPr>
          <p:sp>
            <p:nvSpPr>
              <p:cNvPr id="35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5780546" y="5455261"/>
              <a:ext cx="363537" cy="361950"/>
              <a:chOff x="3860800" y="2905125"/>
              <a:chExt cx="363537" cy="361950"/>
            </a:xfrm>
          </p:grpSpPr>
          <p:sp>
            <p:nvSpPr>
              <p:cNvPr id="38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5006549" y="4956428"/>
              <a:ext cx="363537" cy="361950"/>
              <a:chOff x="3860800" y="2905125"/>
              <a:chExt cx="363537" cy="361950"/>
            </a:xfrm>
          </p:grpSpPr>
          <p:sp>
            <p:nvSpPr>
              <p:cNvPr id="41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2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4626320" y="5671430"/>
              <a:ext cx="363537" cy="361950"/>
              <a:chOff x="3860800" y="2905125"/>
              <a:chExt cx="363537" cy="361950"/>
            </a:xfrm>
          </p:grpSpPr>
          <p:sp>
            <p:nvSpPr>
              <p:cNvPr id="44" name="Rectangle 32"/>
              <p:cNvSpPr>
                <a:spLocks noChangeArrowheads="1"/>
              </p:cNvSpPr>
              <p:nvPr/>
            </p:nvSpPr>
            <p:spPr bwMode="auto">
              <a:xfrm>
                <a:off x="3860800" y="2905125"/>
                <a:ext cx="363537" cy="361950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5" name="Freeform 33"/>
              <p:cNvSpPr>
                <a:spLocks noEditPoints="1"/>
              </p:cNvSpPr>
              <p:nvPr/>
            </p:nvSpPr>
            <p:spPr bwMode="auto">
              <a:xfrm>
                <a:off x="3987800" y="2994025"/>
                <a:ext cx="109537" cy="184150"/>
              </a:xfrm>
              <a:custGeom>
                <a:avLst/>
                <a:gdLst>
                  <a:gd name="T0" fmla="*/ 55 w 69"/>
                  <a:gd name="T1" fmla="*/ 10 h 116"/>
                  <a:gd name="T2" fmla="*/ 55 w 69"/>
                  <a:gd name="T3" fmla="*/ 0 h 116"/>
                  <a:gd name="T4" fmla="*/ 48 w 69"/>
                  <a:gd name="T5" fmla="*/ 0 h 116"/>
                  <a:gd name="T6" fmla="*/ 48 w 69"/>
                  <a:gd name="T7" fmla="*/ 10 h 116"/>
                  <a:gd name="T8" fmla="*/ 45 w 69"/>
                  <a:gd name="T9" fmla="*/ 10 h 116"/>
                  <a:gd name="T10" fmla="*/ 45 w 69"/>
                  <a:gd name="T11" fmla="*/ 0 h 116"/>
                  <a:gd name="T12" fmla="*/ 38 w 69"/>
                  <a:gd name="T13" fmla="*/ 0 h 116"/>
                  <a:gd name="T14" fmla="*/ 38 w 69"/>
                  <a:gd name="T15" fmla="*/ 10 h 116"/>
                  <a:gd name="T16" fmla="*/ 0 w 69"/>
                  <a:gd name="T17" fmla="*/ 10 h 116"/>
                  <a:gd name="T18" fmla="*/ 0 w 69"/>
                  <a:gd name="T19" fmla="*/ 13 h 116"/>
                  <a:gd name="T20" fmla="*/ 3 w 69"/>
                  <a:gd name="T21" fmla="*/ 13 h 116"/>
                  <a:gd name="T22" fmla="*/ 3 w 69"/>
                  <a:gd name="T23" fmla="*/ 116 h 116"/>
                  <a:gd name="T24" fmla="*/ 24 w 69"/>
                  <a:gd name="T25" fmla="*/ 116 h 116"/>
                  <a:gd name="T26" fmla="*/ 24 w 69"/>
                  <a:gd name="T27" fmla="*/ 101 h 116"/>
                  <a:gd name="T28" fmla="*/ 31 w 69"/>
                  <a:gd name="T29" fmla="*/ 101 h 116"/>
                  <a:gd name="T30" fmla="*/ 31 w 69"/>
                  <a:gd name="T31" fmla="*/ 116 h 116"/>
                  <a:gd name="T32" fmla="*/ 38 w 69"/>
                  <a:gd name="T33" fmla="*/ 116 h 116"/>
                  <a:gd name="T34" fmla="*/ 38 w 69"/>
                  <a:gd name="T35" fmla="*/ 101 h 116"/>
                  <a:gd name="T36" fmla="*/ 45 w 69"/>
                  <a:gd name="T37" fmla="*/ 101 h 116"/>
                  <a:gd name="T38" fmla="*/ 45 w 69"/>
                  <a:gd name="T39" fmla="*/ 116 h 116"/>
                  <a:gd name="T40" fmla="*/ 65 w 69"/>
                  <a:gd name="T41" fmla="*/ 116 h 116"/>
                  <a:gd name="T42" fmla="*/ 65 w 69"/>
                  <a:gd name="T43" fmla="*/ 13 h 116"/>
                  <a:gd name="T44" fmla="*/ 69 w 69"/>
                  <a:gd name="T45" fmla="*/ 13 h 116"/>
                  <a:gd name="T46" fmla="*/ 69 w 69"/>
                  <a:gd name="T47" fmla="*/ 10 h 116"/>
                  <a:gd name="T48" fmla="*/ 55 w 69"/>
                  <a:gd name="T49" fmla="*/ 10 h 116"/>
                  <a:gd name="T50" fmla="*/ 59 w 69"/>
                  <a:gd name="T51" fmla="*/ 97 h 116"/>
                  <a:gd name="T52" fmla="*/ 10 w 69"/>
                  <a:gd name="T53" fmla="*/ 97 h 116"/>
                  <a:gd name="T54" fmla="*/ 10 w 69"/>
                  <a:gd name="T55" fmla="*/ 88 h 116"/>
                  <a:gd name="T56" fmla="*/ 59 w 69"/>
                  <a:gd name="T57" fmla="*/ 88 h 116"/>
                  <a:gd name="T58" fmla="*/ 59 w 69"/>
                  <a:gd name="T59" fmla="*/ 97 h 116"/>
                  <a:gd name="T60" fmla="*/ 59 w 69"/>
                  <a:gd name="T61" fmla="*/ 83 h 116"/>
                  <a:gd name="T62" fmla="*/ 10 w 69"/>
                  <a:gd name="T63" fmla="*/ 83 h 116"/>
                  <a:gd name="T64" fmla="*/ 10 w 69"/>
                  <a:gd name="T65" fmla="*/ 74 h 116"/>
                  <a:gd name="T66" fmla="*/ 59 w 69"/>
                  <a:gd name="T67" fmla="*/ 74 h 116"/>
                  <a:gd name="T68" fmla="*/ 59 w 69"/>
                  <a:gd name="T69" fmla="*/ 83 h 116"/>
                  <a:gd name="T70" fmla="*/ 59 w 69"/>
                  <a:gd name="T71" fmla="*/ 69 h 116"/>
                  <a:gd name="T72" fmla="*/ 10 w 69"/>
                  <a:gd name="T73" fmla="*/ 69 h 116"/>
                  <a:gd name="T74" fmla="*/ 10 w 69"/>
                  <a:gd name="T75" fmla="*/ 60 h 116"/>
                  <a:gd name="T76" fmla="*/ 59 w 69"/>
                  <a:gd name="T77" fmla="*/ 60 h 116"/>
                  <a:gd name="T78" fmla="*/ 59 w 69"/>
                  <a:gd name="T79" fmla="*/ 69 h 116"/>
                  <a:gd name="T80" fmla="*/ 59 w 69"/>
                  <a:gd name="T81" fmla="*/ 55 h 116"/>
                  <a:gd name="T82" fmla="*/ 10 w 69"/>
                  <a:gd name="T83" fmla="*/ 55 h 116"/>
                  <a:gd name="T84" fmla="*/ 10 w 69"/>
                  <a:gd name="T85" fmla="*/ 46 h 116"/>
                  <a:gd name="T86" fmla="*/ 59 w 69"/>
                  <a:gd name="T87" fmla="*/ 46 h 116"/>
                  <a:gd name="T88" fmla="*/ 59 w 69"/>
                  <a:gd name="T89" fmla="*/ 55 h 116"/>
                  <a:gd name="T90" fmla="*/ 59 w 69"/>
                  <a:gd name="T91" fmla="*/ 41 h 116"/>
                  <a:gd name="T92" fmla="*/ 10 w 69"/>
                  <a:gd name="T93" fmla="*/ 41 h 116"/>
                  <a:gd name="T94" fmla="*/ 10 w 69"/>
                  <a:gd name="T95" fmla="*/ 32 h 116"/>
                  <a:gd name="T96" fmla="*/ 59 w 69"/>
                  <a:gd name="T97" fmla="*/ 32 h 116"/>
                  <a:gd name="T98" fmla="*/ 59 w 69"/>
                  <a:gd name="T99" fmla="*/ 41 h 116"/>
                  <a:gd name="T100" fmla="*/ 59 w 69"/>
                  <a:gd name="T101" fmla="*/ 27 h 116"/>
                  <a:gd name="T102" fmla="*/ 10 w 69"/>
                  <a:gd name="T103" fmla="*/ 27 h 116"/>
                  <a:gd name="T104" fmla="*/ 10 w 69"/>
                  <a:gd name="T105" fmla="*/ 18 h 116"/>
                  <a:gd name="T106" fmla="*/ 59 w 69"/>
                  <a:gd name="T107" fmla="*/ 18 h 116"/>
                  <a:gd name="T108" fmla="*/ 59 w 69"/>
                  <a:gd name="T109" fmla="*/ 2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9" h="116">
                    <a:moveTo>
                      <a:pt x="55" y="10"/>
                    </a:moveTo>
                    <a:lnTo>
                      <a:pt x="55" y="0"/>
                    </a:lnTo>
                    <a:lnTo>
                      <a:pt x="48" y="0"/>
                    </a:lnTo>
                    <a:lnTo>
                      <a:pt x="48" y="10"/>
                    </a:lnTo>
                    <a:lnTo>
                      <a:pt x="45" y="10"/>
                    </a:lnTo>
                    <a:lnTo>
                      <a:pt x="45" y="0"/>
                    </a:lnTo>
                    <a:lnTo>
                      <a:pt x="38" y="0"/>
                    </a:lnTo>
                    <a:lnTo>
                      <a:pt x="38" y="10"/>
                    </a:lnTo>
                    <a:lnTo>
                      <a:pt x="0" y="10"/>
                    </a:lnTo>
                    <a:lnTo>
                      <a:pt x="0" y="13"/>
                    </a:lnTo>
                    <a:lnTo>
                      <a:pt x="3" y="13"/>
                    </a:lnTo>
                    <a:lnTo>
                      <a:pt x="3" y="116"/>
                    </a:lnTo>
                    <a:lnTo>
                      <a:pt x="24" y="116"/>
                    </a:lnTo>
                    <a:lnTo>
                      <a:pt x="24" y="101"/>
                    </a:lnTo>
                    <a:lnTo>
                      <a:pt x="31" y="101"/>
                    </a:lnTo>
                    <a:lnTo>
                      <a:pt x="31" y="116"/>
                    </a:lnTo>
                    <a:lnTo>
                      <a:pt x="38" y="116"/>
                    </a:lnTo>
                    <a:lnTo>
                      <a:pt x="38" y="101"/>
                    </a:lnTo>
                    <a:lnTo>
                      <a:pt x="45" y="101"/>
                    </a:lnTo>
                    <a:lnTo>
                      <a:pt x="45" y="116"/>
                    </a:lnTo>
                    <a:lnTo>
                      <a:pt x="65" y="116"/>
                    </a:lnTo>
                    <a:lnTo>
                      <a:pt x="65" y="13"/>
                    </a:lnTo>
                    <a:lnTo>
                      <a:pt x="69" y="13"/>
                    </a:lnTo>
                    <a:lnTo>
                      <a:pt x="69" y="10"/>
                    </a:lnTo>
                    <a:lnTo>
                      <a:pt x="55" y="10"/>
                    </a:lnTo>
                    <a:close/>
                    <a:moveTo>
                      <a:pt x="59" y="97"/>
                    </a:moveTo>
                    <a:lnTo>
                      <a:pt x="10" y="97"/>
                    </a:lnTo>
                    <a:lnTo>
                      <a:pt x="10" y="88"/>
                    </a:lnTo>
                    <a:lnTo>
                      <a:pt x="59" y="88"/>
                    </a:lnTo>
                    <a:lnTo>
                      <a:pt x="59" y="97"/>
                    </a:lnTo>
                    <a:close/>
                    <a:moveTo>
                      <a:pt x="59" y="83"/>
                    </a:moveTo>
                    <a:lnTo>
                      <a:pt x="10" y="83"/>
                    </a:lnTo>
                    <a:lnTo>
                      <a:pt x="10" y="74"/>
                    </a:lnTo>
                    <a:lnTo>
                      <a:pt x="59" y="74"/>
                    </a:lnTo>
                    <a:lnTo>
                      <a:pt x="59" y="83"/>
                    </a:lnTo>
                    <a:close/>
                    <a:moveTo>
                      <a:pt x="59" y="69"/>
                    </a:moveTo>
                    <a:lnTo>
                      <a:pt x="10" y="69"/>
                    </a:lnTo>
                    <a:lnTo>
                      <a:pt x="10" y="60"/>
                    </a:lnTo>
                    <a:lnTo>
                      <a:pt x="59" y="60"/>
                    </a:lnTo>
                    <a:lnTo>
                      <a:pt x="59" y="69"/>
                    </a:lnTo>
                    <a:close/>
                    <a:moveTo>
                      <a:pt x="59" y="55"/>
                    </a:moveTo>
                    <a:lnTo>
                      <a:pt x="10" y="55"/>
                    </a:lnTo>
                    <a:lnTo>
                      <a:pt x="10" y="46"/>
                    </a:lnTo>
                    <a:lnTo>
                      <a:pt x="59" y="46"/>
                    </a:lnTo>
                    <a:lnTo>
                      <a:pt x="59" y="55"/>
                    </a:lnTo>
                    <a:close/>
                    <a:moveTo>
                      <a:pt x="59" y="41"/>
                    </a:moveTo>
                    <a:lnTo>
                      <a:pt x="10" y="41"/>
                    </a:lnTo>
                    <a:lnTo>
                      <a:pt x="10" y="32"/>
                    </a:lnTo>
                    <a:lnTo>
                      <a:pt x="59" y="32"/>
                    </a:lnTo>
                    <a:lnTo>
                      <a:pt x="59" y="41"/>
                    </a:lnTo>
                    <a:close/>
                    <a:moveTo>
                      <a:pt x="59" y="27"/>
                    </a:moveTo>
                    <a:lnTo>
                      <a:pt x="10" y="27"/>
                    </a:lnTo>
                    <a:lnTo>
                      <a:pt x="10" y="18"/>
                    </a:lnTo>
                    <a:lnTo>
                      <a:pt x="59" y="18"/>
                    </a:lnTo>
                    <a:lnTo>
                      <a:pt x="59" y="27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320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" grpId="0"/>
      <p:bldP spid="4" grpId="1"/>
      <p:bldP spid="16" grpId="0"/>
      <p:bldP spid="16" grpId="1"/>
      <p:bldP spid="24" grpId="0"/>
      <p:bldP spid="24" grpId="1"/>
      <p:bldP spid="29" grpId="0"/>
      <p:bldP spid="2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62178"/>
          </a:xfrm>
        </p:spPr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Serverless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2200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/>
          <p:cNvGrpSpPr/>
          <p:nvPr/>
        </p:nvGrpSpPr>
        <p:grpSpPr>
          <a:xfrm>
            <a:off x="3816143" y="1189176"/>
            <a:ext cx="4192342" cy="5162149"/>
            <a:chOff x="4158354" y="1189176"/>
            <a:chExt cx="4192342" cy="516214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8354" y="1189176"/>
              <a:ext cx="4192342" cy="419234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340125" y="5446462"/>
              <a:ext cx="1828800" cy="904863"/>
            </a:xfrm>
            <a:prstGeom prst="rect">
              <a:avLst/>
            </a:prstGeom>
            <a:noFill/>
          </p:spPr>
          <p:txBody>
            <a:bodyPr wrap="square" lIns="9144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Segoe UI"/>
                </a:rPr>
                <a:t>Event-driven/ instant scale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7567771" y="840651"/>
            <a:ext cx="4889392" cy="5510674"/>
            <a:chOff x="7567771" y="840651"/>
            <a:chExt cx="4889392" cy="55106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7771" y="840651"/>
              <a:ext cx="4889392" cy="4889392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9239486" y="5446462"/>
              <a:ext cx="1828800" cy="904863"/>
            </a:xfrm>
            <a:prstGeom prst="rect">
              <a:avLst/>
            </a:prstGeom>
            <a:noFill/>
          </p:spPr>
          <p:txBody>
            <a:bodyPr wrap="square" lIns="9144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Segoe UI"/>
                </a:rPr>
                <a:t>Sub-second billing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825302" y="779528"/>
            <a:ext cx="2560320" cy="5571797"/>
            <a:chOff x="825302" y="779528"/>
            <a:chExt cx="2560320" cy="5571797"/>
          </a:xfrm>
        </p:grpSpPr>
        <p:sp>
          <p:nvSpPr>
            <p:cNvPr id="60" name="TextBox 59"/>
            <p:cNvSpPr txBox="1"/>
            <p:nvPr/>
          </p:nvSpPr>
          <p:spPr>
            <a:xfrm>
              <a:off x="1300172" y="5446462"/>
              <a:ext cx="1828800" cy="904863"/>
            </a:xfrm>
            <a:prstGeom prst="rect">
              <a:avLst/>
            </a:prstGeom>
            <a:noFill/>
          </p:spPr>
          <p:txBody>
            <a:bodyPr wrap="square" lIns="9144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Segoe UI"/>
                </a:rPr>
                <a:t>Abstraction of servers</a:t>
              </a:r>
            </a:p>
          </p:txBody>
        </p:sp>
        <p:grpSp>
          <p:nvGrpSpPr>
            <p:cNvPr id="196" name="Group 195"/>
            <p:cNvGrpSpPr/>
            <p:nvPr/>
          </p:nvGrpSpPr>
          <p:grpSpPr>
            <a:xfrm>
              <a:off x="1300172" y="3826400"/>
              <a:ext cx="1582606" cy="1005115"/>
              <a:chOff x="1217613" y="3254375"/>
              <a:chExt cx="2514600" cy="1597026"/>
            </a:xfrm>
          </p:grpSpPr>
          <p:sp>
            <p:nvSpPr>
              <p:cNvPr id="68" name="Freeform 8"/>
              <p:cNvSpPr>
                <a:spLocks/>
              </p:cNvSpPr>
              <p:nvPr/>
            </p:nvSpPr>
            <p:spPr bwMode="auto">
              <a:xfrm>
                <a:off x="1217613" y="3751263"/>
                <a:ext cx="2514600" cy="701675"/>
              </a:xfrm>
              <a:custGeom>
                <a:avLst/>
                <a:gdLst>
                  <a:gd name="T0" fmla="*/ 1115 w 1132"/>
                  <a:gd name="T1" fmla="*/ 316 h 316"/>
                  <a:gd name="T2" fmla="*/ 1103 w 1132"/>
                  <a:gd name="T3" fmla="*/ 305 h 316"/>
                  <a:gd name="T4" fmla="*/ 1062 w 1132"/>
                  <a:gd name="T5" fmla="*/ 224 h 316"/>
                  <a:gd name="T6" fmla="*/ 679 w 1132"/>
                  <a:gd name="T7" fmla="*/ 57 h 316"/>
                  <a:gd name="T8" fmla="*/ 315 w 1132"/>
                  <a:gd name="T9" fmla="*/ 39 h 316"/>
                  <a:gd name="T10" fmla="*/ 37 w 1132"/>
                  <a:gd name="T11" fmla="*/ 98 h 316"/>
                  <a:gd name="T12" fmla="*/ 18 w 1132"/>
                  <a:gd name="T13" fmla="*/ 129 h 316"/>
                  <a:gd name="T14" fmla="*/ 3 w 1132"/>
                  <a:gd name="T15" fmla="*/ 133 h 316"/>
                  <a:gd name="T16" fmla="*/ 26 w 1132"/>
                  <a:gd name="T17" fmla="*/ 86 h 316"/>
                  <a:gd name="T18" fmla="*/ 682 w 1132"/>
                  <a:gd name="T19" fmla="*/ 41 h 316"/>
                  <a:gd name="T20" fmla="*/ 1075 w 1132"/>
                  <a:gd name="T21" fmla="*/ 213 h 316"/>
                  <a:gd name="T22" fmla="*/ 1115 w 1132"/>
                  <a:gd name="T23" fmla="*/ 316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32" h="316">
                    <a:moveTo>
                      <a:pt x="1115" y="316"/>
                    </a:moveTo>
                    <a:cubicBezTo>
                      <a:pt x="1103" y="305"/>
                      <a:pt x="1103" y="305"/>
                      <a:pt x="1103" y="305"/>
                    </a:cubicBezTo>
                    <a:cubicBezTo>
                      <a:pt x="1110" y="298"/>
                      <a:pt x="1100" y="268"/>
                      <a:pt x="1062" y="224"/>
                    </a:cubicBezTo>
                    <a:cubicBezTo>
                      <a:pt x="988" y="137"/>
                      <a:pt x="790" y="82"/>
                      <a:pt x="679" y="57"/>
                    </a:cubicBezTo>
                    <a:cubicBezTo>
                      <a:pt x="593" y="37"/>
                      <a:pt x="454" y="30"/>
                      <a:pt x="315" y="39"/>
                    </a:cubicBezTo>
                    <a:cubicBezTo>
                      <a:pt x="175" y="47"/>
                      <a:pt x="68" y="70"/>
                      <a:pt x="37" y="98"/>
                    </a:cubicBezTo>
                    <a:cubicBezTo>
                      <a:pt x="20" y="113"/>
                      <a:pt x="17" y="124"/>
                      <a:pt x="18" y="129"/>
                    </a:cubicBezTo>
                    <a:cubicBezTo>
                      <a:pt x="3" y="133"/>
                      <a:pt x="3" y="133"/>
                      <a:pt x="3" y="133"/>
                    </a:cubicBezTo>
                    <a:cubicBezTo>
                      <a:pt x="0" y="124"/>
                      <a:pt x="1" y="109"/>
                      <a:pt x="26" y="86"/>
                    </a:cubicBezTo>
                    <a:cubicBezTo>
                      <a:pt x="101" y="18"/>
                      <a:pt x="498" y="0"/>
                      <a:pt x="682" y="41"/>
                    </a:cubicBezTo>
                    <a:cubicBezTo>
                      <a:pt x="796" y="66"/>
                      <a:pt x="997" y="123"/>
                      <a:pt x="1075" y="213"/>
                    </a:cubicBezTo>
                    <a:cubicBezTo>
                      <a:pt x="1115" y="261"/>
                      <a:pt x="1132" y="299"/>
                      <a:pt x="1115" y="316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Rectangle 9"/>
              <p:cNvSpPr>
                <a:spLocks noChangeArrowheads="1"/>
              </p:cNvSpPr>
              <p:nvPr/>
            </p:nvSpPr>
            <p:spPr bwMode="auto">
              <a:xfrm>
                <a:off x="1260475" y="3768725"/>
                <a:ext cx="942975" cy="1082675"/>
              </a:xfrm>
              <a:prstGeom prst="rect">
                <a:avLst/>
              </a:pr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333500" y="3898900"/>
                <a:ext cx="796925" cy="82073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1" name="Rectangle 11"/>
              <p:cNvSpPr>
                <a:spLocks noChangeArrowheads="1"/>
              </p:cNvSpPr>
              <p:nvPr/>
            </p:nvSpPr>
            <p:spPr bwMode="auto">
              <a:xfrm>
                <a:off x="1368425" y="3940175"/>
                <a:ext cx="727075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2" name="Rectangle 12"/>
              <p:cNvSpPr>
                <a:spLocks noChangeArrowheads="1"/>
              </p:cNvSpPr>
              <p:nvPr/>
            </p:nvSpPr>
            <p:spPr bwMode="auto">
              <a:xfrm>
                <a:off x="1390650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Rectangle 13"/>
              <p:cNvSpPr>
                <a:spLocks noChangeArrowheads="1"/>
              </p:cNvSpPr>
              <p:nvPr/>
            </p:nvSpPr>
            <p:spPr bwMode="auto">
              <a:xfrm>
                <a:off x="1422400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ctangle 14"/>
              <p:cNvSpPr>
                <a:spLocks noChangeArrowheads="1"/>
              </p:cNvSpPr>
              <p:nvPr/>
            </p:nvSpPr>
            <p:spPr bwMode="auto">
              <a:xfrm>
                <a:off x="1454150" y="396398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15"/>
              <p:cNvSpPr>
                <a:spLocks noChangeArrowheads="1"/>
              </p:cNvSpPr>
              <p:nvPr/>
            </p:nvSpPr>
            <p:spPr bwMode="auto">
              <a:xfrm>
                <a:off x="1484313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16"/>
              <p:cNvSpPr>
                <a:spLocks noChangeArrowheads="1"/>
              </p:cNvSpPr>
              <p:nvPr/>
            </p:nvSpPr>
            <p:spPr bwMode="auto">
              <a:xfrm>
                <a:off x="1516063" y="396398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7" name="Rectangle 17"/>
              <p:cNvSpPr>
                <a:spLocks noChangeArrowheads="1"/>
              </p:cNvSpPr>
              <p:nvPr/>
            </p:nvSpPr>
            <p:spPr bwMode="auto">
              <a:xfrm>
                <a:off x="1546225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8" name="Oval 18"/>
              <p:cNvSpPr>
                <a:spLocks noChangeArrowheads="1"/>
              </p:cNvSpPr>
              <p:nvPr/>
            </p:nvSpPr>
            <p:spPr bwMode="auto">
              <a:xfrm>
                <a:off x="2011363" y="3992563"/>
                <a:ext cx="34925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ctangle 19"/>
              <p:cNvSpPr>
                <a:spLocks noChangeArrowheads="1"/>
              </p:cNvSpPr>
              <p:nvPr/>
            </p:nvSpPr>
            <p:spPr bwMode="auto">
              <a:xfrm>
                <a:off x="1368425" y="4119563"/>
                <a:ext cx="727075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ctangle 20"/>
              <p:cNvSpPr>
                <a:spLocks noChangeArrowheads="1"/>
              </p:cNvSpPr>
              <p:nvPr/>
            </p:nvSpPr>
            <p:spPr bwMode="auto">
              <a:xfrm>
                <a:off x="1390650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ctangle 21"/>
              <p:cNvSpPr>
                <a:spLocks noChangeArrowheads="1"/>
              </p:cNvSpPr>
              <p:nvPr/>
            </p:nvSpPr>
            <p:spPr bwMode="auto">
              <a:xfrm>
                <a:off x="1422400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ctangle 22"/>
              <p:cNvSpPr>
                <a:spLocks noChangeArrowheads="1"/>
              </p:cNvSpPr>
              <p:nvPr/>
            </p:nvSpPr>
            <p:spPr bwMode="auto">
              <a:xfrm>
                <a:off x="1454150" y="4144963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Rectangle 23"/>
              <p:cNvSpPr>
                <a:spLocks noChangeArrowheads="1"/>
              </p:cNvSpPr>
              <p:nvPr/>
            </p:nvSpPr>
            <p:spPr bwMode="auto">
              <a:xfrm>
                <a:off x="1484313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4" name="Rectangle 24"/>
              <p:cNvSpPr>
                <a:spLocks noChangeArrowheads="1"/>
              </p:cNvSpPr>
              <p:nvPr/>
            </p:nvSpPr>
            <p:spPr bwMode="auto">
              <a:xfrm>
                <a:off x="1516063" y="4144963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Rectangle 25"/>
              <p:cNvSpPr>
                <a:spLocks noChangeArrowheads="1"/>
              </p:cNvSpPr>
              <p:nvPr/>
            </p:nvSpPr>
            <p:spPr bwMode="auto">
              <a:xfrm>
                <a:off x="1546225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Oval 26"/>
              <p:cNvSpPr>
                <a:spLocks noChangeArrowheads="1"/>
              </p:cNvSpPr>
              <p:nvPr/>
            </p:nvSpPr>
            <p:spPr bwMode="auto">
              <a:xfrm>
                <a:off x="2011363" y="4173538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 27"/>
              <p:cNvSpPr>
                <a:spLocks noChangeArrowheads="1"/>
              </p:cNvSpPr>
              <p:nvPr/>
            </p:nvSpPr>
            <p:spPr bwMode="auto">
              <a:xfrm>
                <a:off x="1368425" y="4300538"/>
                <a:ext cx="727075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 28"/>
              <p:cNvSpPr>
                <a:spLocks noChangeArrowheads="1"/>
              </p:cNvSpPr>
              <p:nvPr/>
            </p:nvSpPr>
            <p:spPr bwMode="auto">
              <a:xfrm>
                <a:off x="1390650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Rectangle 29"/>
              <p:cNvSpPr>
                <a:spLocks noChangeArrowheads="1"/>
              </p:cNvSpPr>
              <p:nvPr/>
            </p:nvSpPr>
            <p:spPr bwMode="auto">
              <a:xfrm>
                <a:off x="1422400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0" name="Rectangle 30"/>
              <p:cNvSpPr>
                <a:spLocks noChangeArrowheads="1"/>
              </p:cNvSpPr>
              <p:nvPr/>
            </p:nvSpPr>
            <p:spPr bwMode="auto">
              <a:xfrm>
                <a:off x="1454150" y="432435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Rectangle 31"/>
              <p:cNvSpPr>
                <a:spLocks noChangeArrowheads="1"/>
              </p:cNvSpPr>
              <p:nvPr/>
            </p:nvSpPr>
            <p:spPr bwMode="auto">
              <a:xfrm>
                <a:off x="1484313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Rectangle 32"/>
              <p:cNvSpPr>
                <a:spLocks noChangeArrowheads="1"/>
              </p:cNvSpPr>
              <p:nvPr/>
            </p:nvSpPr>
            <p:spPr bwMode="auto">
              <a:xfrm>
                <a:off x="1516063" y="432435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33"/>
              <p:cNvSpPr>
                <a:spLocks noChangeArrowheads="1"/>
              </p:cNvSpPr>
              <p:nvPr/>
            </p:nvSpPr>
            <p:spPr bwMode="auto">
              <a:xfrm>
                <a:off x="1546225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Oval 34"/>
              <p:cNvSpPr>
                <a:spLocks noChangeArrowheads="1"/>
              </p:cNvSpPr>
              <p:nvPr/>
            </p:nvSpPr>
            <p:spPr bwMode="auto">
              <a:xfrm>
                <a:off x="2011363" y="4352925"/>
                <a:ext cx="34925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Rectangle 35"/>
              <p:cNvSpPr>
                <a:spLocks noChangeArrowheads="1"/>
              </p:cNvSpPr>
              <p:nvPr/>
            </p:nvSpPr>
            <p:spPr bwMode="auto">
              <a:xfrm>
                <a:off x="1368425" y="4479925"/>
                <a:ext cx="727075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6" name="Rectangle 36"/>
              <p:cNvSpPr>
                <a:spLocks noChangeArrowheads="1"/>
              </p:cNvSpPr>
              <p:nvPr/>
            </p:nvSpPr>
            <p:spPr bwMode="auto">
              <a:xfrm>
                <a:off x="1390650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Rectangle 37"/>
              <p:cNvSpPr>
                <a:spLocks noChangeArrowheads="1"/>
              </p:cNvSpPr>
              <p:nvPr/>
            </p:nvSpPr>
            <p:spPr bwMode="auto">
              <a:xfrm>
                <a:off x="1422400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Rectangle 38"/>
              <p:cNvSpPr>
                <a:spLocks noChangeArrowheads="1"/>
              </p:cNvSpPr>
              <p:nvPr/>
            </p:nvSpPr>
            <p:spPr bwMode="auto">
              <a:xfrm>
                <a:off x="1454150" y="450373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Rectangle 39"/>
              <p:cNvSpPr>
                <a:spLocks noChangeArrowheads="1"/>
              </p:cNvSpPr>
              <p:nvPr/>
            </p:nvSpPr>
            <p:spPr bwMode="auto">
              <a:xfrm>
                <a:off x="1484313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ctangle 40"/>
              <p:cNvSpPr>
                <a:spLocks noChangeArrowheads="1"/>
              </p:cNvSpPr>
              <p:nvPr/>
            </p:nvSpPr>
            <p:spPr bwMode="auto">
              <a:xfrm>
                <a:off x="1516063" y="450373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Rectangle 41"/>
              <p:cNvSpPr>
                <a:spLocks noChangeArrowheads="1"/>
              </p:cNvSpPr>
              <p:nvPr/>
            </p:nvSpPr>
            <p:spPr bwMode="auto">
              <a:xfrm>
                <a:off x="1546225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2" name="Oval 42"/>
              <p:cNvSpPr>
                <a:spLocks noChangeArrowheads="1"/>
              </p:cNvSpPr>
              <p:nvPr/>
            </p:nvSpPr>
            <p:spPr bwMode="auto">
              <a:xfrm>
                <a:off x="2011363" y="4533900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Rectangle 43"/>
              <p:cNvSpPr>
                <a:spLocks noChangeArrowheads="1"/>
              </p:cNvSpPr>
              <p:nvPr/>
            </p:nvSpPr>
            <p:spPr bwMode="auto">
              <a:xfrm>
                <a:off x="3070225" y="4008438"/>
                <a:ext cx="596900" cy="842963"/>
              </a:xfrm>
              <a:prstGeom prst="rect">
                <a:avLst/>
              </a:pr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Rectangle 44"/>
              <p:cNvSpPr>
                <a:spLocks noChangeArrowheads="1"/>
              </p:cNvSpPr>
              <p:nvPr/>
            </p:nvSpPr>
            <p:spPr bwMode="auto">
              <a:xfrm>
                <a:off x="3143250" y="4086225"/>
                <a:ext cx="450850" cy="63341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Rectangle 45"/>
              <p:cNvSpPr>
                <a:spLocks noChangeArrowheads="1"/>
              </p:cNvSpPr>
              <p:nvPr/>
            </p:nvSpPr>
            <p:spPr bwMode="auto">
              <a:xfrm>
                <a:off x="3178175" y="4125913"/>
                <a:ext cx="3810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Rectangle 46"/>
              <p:cNvSpPr>
                <a:spLocks noChangeArrowheads="1"/>
              </p:cNvSpPr>
              <p:nvPr/>
            </p:nvSpPr>
            <p:spPr bwMode="auto">
              <a:xfrm>
                <a:off x="3200400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Rectangle 47"/>
              <p:cNvSpPr>
                <a:spLocks noChangeArrowheads="1"/>
              </p:cNvSpPr>
              <p:nvPr/>
            </p:nvSpPr>
            <p:spPr bwMode="auto">
              <a:xfrm>
                <a:off x="3232150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8" name="Rectangle 48"/>
              <p:cNvSpPr>
                <a:spLocks noChangeArrowheads="1"/>
              </p:cNvSpPr>
              <p:nvPr/>
            </p:nvSpPr>
            <p:spPr bwMode="auto">
              <a:xfrm>
                <a:off x="3263900" y="415131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9" name="Rectangle 49"/>
              <p:cNvSpPr>
                <a:spLocks noChangeArrowheads="1"/>
              </p:cNvSpPr>
              <p:nvPr/>
            </p:nvSpPr>
            <p:spPr bwMode="auto">
              <a:xfrm>
                <a:off x="3294063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Rectangle 50"/>
              <p:cNvSpPr>
                <a:spLocks noChangeArrowheads="1"/>
              </p:cNvSpPr>
              <p:nvPr/>
            </p:nvSpPr>
            <p:spPr bwMode="auto">
              <a:xfrm>
                <a:off x="3325813" y="415131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1" name="Rectangle 51"/>
              <p:cNvSpPr>
                <a:spLocks noChangeArrowheads="1"/>
              </p:cNvSpPr>
              <p:nvPr/>
            </p:nvSpPr>
            <p:spPr bwMode="auto">
              <a:xfrm>
                <a:off x="3355975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Oval 52"/>
              <p:cNvSpPr>
                <a:spLocks noChangeArrowheads="1"/>
              </p:cNvSpPr>
              <p:nvPr/>
            </p:nvSpPr>
            <p:spPr bwMode="auto">
              <a:xfrm>
                <a:off x="3476625" y="4179888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Rectangle 53"/>
              <p:cNvSpPr>
                <a:spLocks noChangeArrowheads="1"/>
              </p:cNvSpPr>
              <p:nvPr/>
            </p:nvSpPr>
            <p:spPr bwMode="auto">
              <a:xfrm>
                <a:off x="3178175" y="4306888"/>
                <a:ext cx="381000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" name="Rectangle 54"/>
              <p:cNvSpPr>
                <a:spLocks noChangeArrowheads="1"/>
              </p:cNvSpPr>
              <p:nvPr/>
            </p:nvSpPr>
            <p:spPr bwMode="auto">
              <a:xfrm>
                <a:off x="3200400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5" name="Rectangle 55"/>
              <p:cNvSpPr>
                <a:spLocks noChangeArrowheads="1"/>
              </p:cNvSpPr>
              <p:nvPr/>
            </p:nvSpPr>
            <p:spPr bwMode="auto">
              <a:xfrm>
                <a:off x="3232150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Rectangle 56"/>
              <p:cNvSpPr>
                <a:spLocks noChangeArrowheads="1"/>
              </p:cNvSpPr>
              <p:nvPr/>
            </p:nvSpPr>
            <p:spPr bwMode="auto">
              <a:xfrm>
                <a:off x="3263900" y="433070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7" name="Rectangle 57"/>
              <p:cNvSpPr>
                <a:spLocks noChangeArrowheads="1"/>
              </p:cNvSpPr>
              <p:nvPr/>
            </p:nvSpPr>
            <p:spPr bwMode="auto">
              <a:xfrm>
                <a:off x="3294063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Rectangle 58"/>
              <p:cNvSpPr>
                <a:spLocks noChangeArrowheads="1"/>
              </p:cNvSpPr>
              <p:nvPr/>
            </p:nvSpPr>
            <p:spPr bwMode="auto">
              <a:xfrm>
                <a:off x="3325813" y="433070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ctangle 59"/>
              <p:cNvSpPr>
                <a:spLocks noChangeArrowheads="1"/>
              </p:cNvSpPr>
              <p:nvPr/>
            </p:nvSpPr>
            <p:spPr bwMode="auto">
              <a:xfrm>
                <a:off x="3355975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Oval 60"/>
              <p:cNvSpPr>
                <a:spLocks noChangeArrowheads="1"/>
              </p:cNvSpPr>
              <p:nvPr/>
            </p:nvSpPr>
            <p:spPr bwMode="auto">
              <a:xfrm>
                <a:off x="3476625" y="4359275"/>
                <a:ext cx="34925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ctangle 61"/>
              <p:cNvSpPr>
                <a:spLocks noChangeArrowheads="1"/>
              </p:cNvSpPr>
              <p:nvPr/>
            </p:nvSpPr>
            <p:spPr bwMode="auto">
              <a:xfrm>
                <a:off x="3178175" y="4486275"/>
                <a:ext cx="3810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ctangle 62"/>
              <p:cNvSpPr>
                <a:spLocks noChangeArrowheads="1"/>
              </p:cNvSpPr>
              <p:nvPr/>
            </p:nvSpPr>
            <p:spPr bwMode="auto">
              <a:xfrm>
                <a:off x="3200400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Rectangle 63"/>
              <p:cNvSpPr>
                <a:spLocks noChangeArrowheads="1"/>
              </p:cNvSpPr>
              <p:nvPr/>
            </p:nvSpPr>
            <p:spPr bwMode="auto">
              <a:xfrm>
                <a:off x="3232150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Rectangle 64"/>
              <p:cNvSpPr>
                <a:spLocks noChangeArrowheads="1"/>
              </p:cNvSpPr>
              <p:nvPr/>
            </p:nvSpPr>
            <p:spPr bwMode="auto">
              <a:xfrm>
                <a:off x="3263900" y="4511675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Rectangle 65"/>
              <p:cNvSpPr>
                <a:spLocks noChangeArrowheads="1"/>
              </p:cNvSpPr>
              <p:nvPr/>
            </p:nvSpPr>
            <p:spPr bwMode="auto">
              <a:xfrm>
                <a:off x="3294063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Rectangle 66"/>
              <p:cNvSpPr>
                <a:spLocks noChangeArrowheads="1"/>
              </p:cNvSpPr>
              <p:nvPr/>
            </p:nvSpPr>
            <p:spPr bwMode="auto">
              <a:xfrm>
                <a:off x="3325813" y="4511675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Rectangle 67"/>
              <p:cNvSpPr>
                <a:spLocks noChangeArrowheads="1"/>
              </p:cNvSpPr>
              <p:nvPr/>
            </p:nvSpPr>
            <p:spPr bwMode="auto">
              <a:xfrm>
                <a:off x="3355975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Oval 68"/>
              <p:cNvSpPr>
                <a:spLocks noChangeArrowheads="1"/>
              </p:cNvSpPr>
              <p:nvPr/>
            </p:nvSpPr>
            <p:spPr bwMode="auto">
              <a:xfrm>
                <a:off x="3476625" y="4540250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Rectangle 69"/>
              <p:cNvSpPr>
                <a:spLocks noChangeArrowheads="1"/>
              </p:cNvSpPr>
              <p:nvPr/>
            </p:nvSpPr>
            <p:spPr bwMode="auto">
              <a:xfrm>
                <a:off x="2259013" y="3254375"/>
                <a:ext cx="763588" cy="159702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Rectangle 70"/>
              <p:cNvSpPr>
                <a:spLocks noChangeArrowheads="1"/>
              </p:cNvSpPr>
              <p:nvPr/>
            </p:nvSpPr>
            <p:spPr bwMode="auto">
              <a:xfrm>
                <a:off x="2330450" y="3332163"/>
                <a:ext cx="619125" cy="1387475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Rectangle 71"/>
              <p:cNvSpPr>
                <a:spLocks noChangeArrowheads="1"/>
              </p:cNvSpPr>
              <p:nvPr/>
            </p:nvSpPr>
            <p:spPr bwMode="auto">
              <a:xfrm>
                <a:off x="2368550" y="3373438"/>
                <a:ext cx="546100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Rectangle 72"/>
              <p:cNvSpPr>
                <a:spLocks noChangeArrowheads="1"/>
              </p:cNvSpPr>
              <p:nvPr/>
            </p:nvSpPr>
            <p:spPr bwMode="auto">
              <a:xfrm>
                <a:off x="2387600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Rectangle 73"/>
              <p:cNvSpPr>
                <a:spLocks noChangeArrowheads="1"/>
              </p:cNvSpPr>
              <p:nvPr/>
            </p:nvSpPr>
            <p:spPr bwMode="auto">
              <a:xfrm>
                <a:off x="2419350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Rectangle 74"/>
              <p:cNvSpPr>
                <a:spLocks noChangeArrowheads="1"/>
              </p:cNvSpPr>
              <p:nvPr/>
            </p:nvSpPr>
            <p:spPr bwMode="auto">
              <a:xfrm>
                <a:off x="2451100" y="339725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Rectangle 75"/>
              <p:cNvSpPr>
                <a:spLocks noChangeArrowheads="1"/>
              </p:cNvSpPr>
              <p:nvPr/>
            </p:nvSpPr>
            <p:spPr bwMode="auto">
              <a:xfrm>
                <a:off x="2481263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Rectangle 76"/>
              <p:cNvSpPr>
                <a:spLocks noChangeArrowheads="1"/>
              </p:cNvSpPr>
              <p:nvPr/>
            </p:nvSpPr>
            <p:spPr bwMode="auto">
              <a:xfrm>
                <a:off x="2513013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Rectangle 77"/>
              <p:cNvSpPr>
                <a:spLocks noChangeArrowheads="1"/>
              </p:cNvSpPr>
              <p:nvPr/>
            </p:nvSpPr>
            <p:spPr bwMode="auto">
              <a:xfrm>
                <a:off x="2543175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Oval 78"/>
              <p:cNvSpPr>
                <a:spLocks noChangeArrowheads="1"/>
              </p:cNvSpPr>
              <p:nvPr/>
            </p:nvSpPr>
            <p:spPr bwMode="auto">
              <a:xfrm>
                <a:off x="2832100" y="3425825"/>
                <a:ext cx="36513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Rectangle 79"/>
              <p:cNvSpPr>
                <a:spLocks noChangeArrowheads="1"/>
              </p:cNvSpPr>
              <p:nvPr/>
            </p:nvSpPr>
            <p:spPr bwMode="auto">
              <a:xfrm>
                <a:off x="2368550" y="3552825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Rectangle 80"/>
              <p:cNvSpPr>
                <a:spLocks noChangeArrowheads="1"/>
              </p:cNvSpPr>
              <p:nvPr/>
            </p:nvSpPr>
            <p:spPr bwMode="auto">
              <a:xfrm>
                <a:off x="2387600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Rectangle 81"/>
              <p:cNvSpPr>
                <a:spLocks noChangeArrowheads="1"/>
              </p:cNvSpPr>
              <p:nvPr/>
            </p:nvSpPr>
            <p:spPr bwMode="auto">
              <a:xfrm>
                <a:off x="2419350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Rectangle 82"/>
              <p:cNvSpPr>
                <a:spLocks noChangeArrowheads="1"/>
              </p:cNvSpPr>
              <p:nvPr/>
            </p:nvSpPr>
            <p:spPr bwMode="auto">
              <a:xfrm>
                <a:off x="2451100" y="357663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Rectangle 83"/>
              <p:cNvSpPr>
                <a:spLocks noChangeArrowheads="1"/>
              </p:cNvSpPr>
              <p:nvPr/>
            </p:nvSpPr>
            <p:spPr bwMode="auto">
              <a:xfrm>
                <a:off x="2481263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Rectangle 84"/>
              <p:cNvSpPr>
                <a:spLocks noChangeArrowheads="1"/>
              </p:cNvSpPr>
              <p:nvPr/>
            </p:nvSpPr>
            <p:spPr bwMode="auto">
              <a:xfrm>
                <a:off x="2513013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Rectangle 85"/>
              <p:cNvSpPr>
                <a:spLocks noChangeArrowheads="1"/>
              </p:cNvSpPr>
              <p:nvPr/>
            </p:nvSpPr>
            <p:spPr bwMode="auto">
              <a:xfrm>
                <a:off x="2543175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Oval 86"/>
              <p:cNvSpPr>
                <a:spLocks noChangeArrowheads="1"/>
              </p:cNvSpPr>
              <p:nvPr/>
            </p:nvSpPr>
            <p:spPr bwMode="auto">
              <a:xfrm>
                <a:off x="2832100" y="3606800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Rectangle 87"/>
              <p:cNvSpPr>
                <a:spLocks noChangeArrowheads="1"/>
              </p:cNvSpPr>
              <p:nvPr/>
            </p:nvSpPr>
            <p:spPr bwMode="auto">
              <a:xfrm>
                <a:off x="2368550" y="3732213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Rectangle 88"/>
              <p:cNvSpPr>
                <a:spLocks noChangeArrowheads="1"/>
              </p:cNvSpPr>
              <p:nvPr/>
            </p:nvSpPr>
            <p:spPr bwMode="auto">
              <a:xfrm>
                <a:off x="2387600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Rectangle 89"/>
              <p:cNvSpPr>
                <a:spLocks noChangeArrowheads="1"/>
              </p:cNvSpPr>
              <p:nvPr/>
            </p:nvSpPr>
            <p:spPr bwMode="auto">
              <a:xfrm>
                <a:off x="2419350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Rectangle 90"/>
              <p:cNvSpPr>
                <a:spLocks noChangeArrowheads="1"/>
              </p:cNvSpPr>
              <p:nvPr/>
            </p:nvSpPr>
            <p:spPr bwMode="auto">
              <a:xfrm>
                <a:off x="2451100" y="375761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Rectangle 91"/>
              <p:cNvSpPr>
                <a:spLocks noChangeArrowheads="1"/>
              </p:cNvSpPr>
              <p:nvPr/>
            </p:nvSpPr>
            <p:spPr bwMode="auto">
              <a:xfrm>
                <a:off x="2481263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2" name="Rectangle 92"/>
              <p:cNvSpPr>
                <a:spLocks noChangeArrowheads="1"/>
              </p:cNvSpPr>
              <p:nvPr/>
            </p:nvSpPr>
            <p:spPr bwMode="auto">
              <a:xfrm>
                <a:off x="2513013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3" name="Rectangle 93"/>
              <p:cNvSpPr>
                <a:spLocks noChangeArrowheads="1"/>
              </p:cNvSpPr>
              <p:nvPr/>
            </p:nvSpPr>
            <p:spPr bwMode="auto">
              <a:xfrm>
                <a:off x="2543175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Oval 94"/>
              <p:cNvSpPr>
                <a:spLocks noChangeArrowheads="1"/>
              </p:cNvSpPr>
              <p:nvPr/>
            </p:nvSpPr>
            <p:spPr bwMode="auto">
              <a:xfrm>
                <a:off x="2832100" y="3786188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Rectangle 95"/>
              <p:cNvSpPr>
                <a:spLocks noChangeArrowheads="1"/>
              </p:cNvSpPr>
              <p:nvPr/>
            </p:nvSpPr>
            <p:spPr bwMode="auto">
              <a:xfrm>
                <a:off x="2368550" y="3913188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Rectangle 96"/>
              <p:cNvSpPr>
                <a:spLocks noChangeArrowheads="1"/>
              </p:cNvSpPr>
              <p:nvPr/>
            </p:nvSpPr>
            <p:spPr bwMode="auto">
              <a:xfrm>
                <a:off x="2387600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Rectangle 97"/>
              <p:cNvSpPr>
                <a:spLocks noChangeArrowheads="1"/>
              </p:cNvSpPr>
              <p:nvPr/>
            </p:nvSpPr>
            <p:spPr bwMode="auto">
              <a:xfrm>
                <a:off x="2419350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Rectangle 98"/>
              <p:cNvSpPr>
                <a:spLocks noChangeArrowheads="1"/>
              </p:cNvSpPr>
              <p:nvPr/>
            </p:nvSpPr>
            <p:spPr bwMode="auto">
              <a:xfrm>
                <a:off x="2451100" y="393700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Rectangle 99"/>
              <p:cNvSpPr>
                <a:spLocks noChangeArrowheads="1"/>
              </p:cNvSpPr>
              <p:nvPr/>
            </p:nvSpPr>
            <p:spPr bwMode="auto">
              <a:xfrm>
                <a:off x="2481263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Rectangle 100"/>
              <p:cNvSpPr>
                <a:spLocks noChangeArrowheads="1"/>
              </p:cNvSpPr>
              <p:nvPr/>
            </p:nvSpPr>
            <p:spPr bwMode="auto">
              <a:xfrm>
                <a:off x="2513013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Rectangle 101"/>
              <p:cNvSpPr>
                <a:spLocks noChangeArrowheads="1"/>
              </p:cNvSpPr>
              <p:nvPr/>
            </p:nvSpPr>
            <p:spPr bwMode="auto">
              <a:xfrm>
                <a:off x="2543175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Oval 102"/>
              <p:cNvSpPr>
                <a:spLocks noChangeArrowheads="1"/>
              </p:cNvSpPr>
              <p:nvPr/>
            </p:nvSpPr>
            <p:spPr bwMode="auto">
              <a:xfrm>
                <a:off x="2832100" y="3965575"/>
                <a:ext cx="36513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Rectangle 103"/>
              <p:cNvSpPr>
                <a:spLocks noChangeArrowheads="1"/>
              </p:cNvSpPr>
              <p:nvPr/>
            </p:nvSpPr>
            <p:spPr bwMode="auto">
              <a:xfrm>
                <a:off x="2368550" y="4092575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Rectangle 104"/>
              <p:cNvSpPr>
                <a:spLocks noChangeArrowheads="1"/>
              </p:cNvSpPr>
              <p:nvPr/>
            </p:nvSpPr>
            <p:spPr bwMode="auto">
              <a:xfrm>
                <a:off x="2387600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Rectangle 105"/>
              <p:cNvSpPr>
                <a:spLocks noChangeArrowheads="1"/>
              </p:cNvSpPr>
              <p:nvPr/>
            </p:nvSpPr>
            <p:spPr bwMode="auto">
              <a:xfrm>
                <a:off x="2419350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Rectangle 106"/>
              <p:cNvSpPr>
                <a:spLocks noChangeArrowheads="1"/>
              </p:cNvSpPr>
              <p:nvPr/>
            </p:nvSpPr>
            <p:spPr bwMode="auto">
              <a:xfrm>
                <a:off x="2451100" y="4117975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Rectangle 107"/>
              <p:cNvSpPr>
                <a:spLocks noChangeArrowheads="1"/>
              </p:cNvSpPr>
              <p:nvPr/>
            </p:nvSpPr>
            <p:spPr bwMode="auto">
              <a:xfrm>
                <a:off x="2481263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Rectangle 108"/>
              <p:cNvSpPr>
                <a:spLocks noChangeArrowheads="1"/>
              </p:cNvSpPr>
              <p:nvPr/>
            </p:nvSpPr>
            <p:spPr bwMode="auto">
              <a:xfrm>
                <a:off x="2513013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Rectangle 109"/>
              <p:cNvSpPr>
                <a:spLocks noChangeArrowheads="1"/>
              </p:cNvSpPr>
              <p:nvPr/>
            </p:nvSpPr>
            <p:spPr bwMode="auto">
              <a:xfrm>
                <a:off x="2543175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Oval 110"/>
              <p:cNvSpPr>
                <a:spLocks noChangeArrowheads="1"/>
              </p:cNvSpPr>
              <p:nvPr/>
            </p:nvSpPr>
            <p:spPr bwMode="auto">
              <a:xfrm>
                <a:off x="2832100" y="4146550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Rectangle 111"/>
              <p:cNvSpPr>
                <a:spLocks noChangeArrowheads="1"/>
              </p:cNvSpPr>
              <p:nvPr/>
            </p:nvSpPr>
            <p:spPr bwMode="auto">
              <a:xfrm>
                <a:off x="2368550" y="4273550"/>
                <a:ext cx="546100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Rectangle 112"/>
              <p:cNvSpPr>
                <a:spLocks noChangeArrowheads="1"/>
              </p:cNvSpPr>
              <p:nvPr/>
            </p:nvSpPr>
            <p:spPr bwMode="auto">
              <a:xfrm>
                <a:off x="2387600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Rectangle 113"/>
              <p:cNvSpPr>
                <a:spLocks noChangeArrowheads="1"/>
              </p:cNvSpPr>
              <p:nvPr/>
            </p:nvSpPr>
            <p:spPr bwMode="auto">
              <a:xfrm>
                <a:off x="2419350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Rectangle 114"/>
              <p:cNvSpPr>
                <a:spLocks noChangeArrowheads="1"/>
              </p:cNvSpPr>
              <p:nvPr/>
            </p:nvSpPr>
            <p:spPr bwMode="auto">
              <a:xfrm>
                <a:off x="2451100" y="429736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Rectangle 115"/>
              <p:cNvSpPr>
                <a:spLocks noChangeArrowheads="1"/>
              </p:cNvSpPr>
              <p:nvPr/>
            </p:nvSpPr>
            <p:spPr bwMode="auto">
              <a:xfrm>
                <a:off x="2481263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Rectangle 116"/>
              <p:cNvSpPr>
                <a:spLocks noChangeArrowheads="1"/>
              </p:cNvSpPr>
              <p:nvPr/>
            </p:nvSpPr>
            <p:spPr bwMode="auto">
              <a:xfrm>
                <a:off x="2513013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Rectangle 117"/>
              <p:cNvSpPr>
                <a:spLocks noChangeArrowheads="1"/>
              </p:cNvSpPr>
              <p:nvPr/>
            </p:nvSpPr>
            <p:spPr bwMode="auto">
              <a:xfrm>
                <a:off x="2543175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8" name="Oval 118"/>
              <p:cNvSpPr>
                <a:spLocks noChangeArrowheads="1"/>
              </p:cNvSpPr>
              <p:nvPr/>
            </p:nvSpPr>
            <p:spPr bwMode="auto">
              <a:xfrm>
                <a:off x="2832100" y="4325938"/>
                <a:ext cx="36513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9" name="Rectangle 119"/>
              <p:cNvSpPr>
                <a:spLocks noChangeArrowheads="1"/>
              </p:cNvSpPr>
              <p:nvPr/>
            </p:nvSpPr>
            <p:spPr bwMode="auto">
              <a:xfrm>
                <a:off x="2368550" y="4452938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0" name="Rectangle 120"/>
              <p:cNvSpPr>
                <a:spLocks noChangeArrowheads="1"/>
              </p:cNvSpPr>
              <p:nvPr/>
            </p:nvSpPr>
            <p:spPr bwMode="auto">
              <a:xfrm>
                <a:off x="2387600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1" name="Rectangle 121"/>
              <p:cNvSpPr>
                <a:spLocks noChangeArrowheads="1"/>
              </p:cNvSpPr>
              <p:nvPr/>
            </p:nvSpPr>
            <p:spPr bwMode="auto">
              <a:xfrm>
                <a:off x="2419350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Rectangle 122"/>
              <p:cNvSpPr>
                <a:spLocks noChangeArrowheads="1"/>
              </p:cNvSpPr>
              <p:nvPr/>
            </p:nvSpPr>
            <p:spPr bwMode="auto">
              <a:xfrm>
                <a:off x="2451100" y="4478338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Rectangle 123"/>
              <p:cNvSpPr>
                <a:spLocks noChangeArrowheads="1"/>
              </p:cNvSpPr>
              <p:nvPr/>
            </p:nvSpPr>
            <p:spPr bwMode="auto">
              <a:xfrm>
                <a:off x="2481263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Rectangle 124"/>
              <p:cNvSpPr>
                <a:spLocks noChangeArrowheads="1"/>
              </p:cNvSpPr>
              <p:nvPr/>
            </p:nvSpPr>
            <p:spPr bwMode="auto">
              <a:xfrm>
                <a:off x="2513013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Rectangle 125"/>
              <p:cNvSpPr>
                <a:spLocks noChangeArrowheads="1"/>
              </p:cNvSpPr>
              <p:nvPr/>
            </p:nvSpPr>
            <p:spPr bwMode="auto">
              <a:xfrm>
                <a:off x="2543175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Oval 126"/>
              <p:cNvSpPr>
                <a:spLocks noChangeArrowheads="1"/>
              </p:cNvSpPr>
              <p:nvPr/>
            </p:nvSpPr>
            <p:spPr bwMode="auto">
              <a:xfrm>
                <a:off x="2832100" y="4506913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Freeform 128"/>
              <p:cNvSpPr>
                <a:spLocks/>
              </p:cNvSpPr>
              <p:nvPr/>
            </p:nvSpPr>
            <p:spPr bwMode="auto">
              <a:xfrm>
                <a:off x="1223963" y="4037013"/>
                <a:ext cx="193675" cy="71438"/>
              </a:xfrm>
              <a:custGeom>
                <a:avLst/>
                <a:gdLst>
                  <a:gd name="T0" fmla="*/ 87 w 87"/>
                  <a:gd name="T1" fmla="*/ 32 h 32"/>
                  <a:gd name="T2" fmla="*/ 0 w 87"/>
                  <a:gd name="T3" fmla="*/ 4 h 32"/>
                  <a:gd name="T4" fmla="*/ 15 w 87"/>
                  <a:gd name="T5" fmla="*/ 0 h 32"/>
                  <a:gd name="T6" fmla="*/ 87 w 87"/>
                  <a:gd name="T7" fmla="*/ 16 h 32"/>
                  <a:gd name="T8" fmla="*/ 87 w 87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2">
                    <a:moveTo>
                      <a:pt x="87" y="32"/>
                    </a:moveTo>
                    <a:cubicBezTo>
                      <a:pt x="39" y="31"/>
                      <a:pt x="5" y="26"/>
                      <a:pt x="0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15"/>
                      <a:pt x="71" y="16"/>
                      <a:pt x="87" y="16"/>
                    </a:cubicBezTo>
                    <a:lnTo>
                      <a:pt x="87" y="32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Freeform 133"/>
              <p:cNvSpPr>
                <a:spLocks/>
              </p:cNvSpPr>
              <p:nvPr/>
            </p:nvSpPr>
            <p:spPr bwMode="auto">
              <a:xfrm>
                <a:off x="1516063" y="4059238"/>
                <a:ext cx="2178050" cy="420688"/>
              </a:xfrm>
              <a:custGeom>
                <a:avLst/>
                <a:gdLst>
                  <a:gd name="T0" fmla="*/ 944 w 981"/>
                  <a:gd name="T1" fmla="*/ 189 h 189"/>
                  <a:gd name="T2" fmla="*/ 825 w 981"/>
                  <a:gd name="T3" fmla="*/ 157 h 189"/>
                  <a:gd name="T4" fmla="*/ 446 w 981"/>
                  <a:gd name="T5" fmla="*/ 48 h 189"/>
                  <a:gd name="T6" fmla="*/ 42 w 981"/>
                  <a:gd name="T7" fmla="*/ 21 h 189"/>
                  <a:gd name="T8" fmla="*/ 0 w 981"/>
                  <a:gd name="T9" fmla="*/ 22 h 189"/>
                  <a:gd name="T10" fmla="*/ 0 w 981"/>
                  <a:gd name="T11" fmla="*/ 6 h 189"/>
                  <a:gd name="T12" fmla="*/ 41 w 981"/>
                  <a:gd name="T13" fmla="*/ 5 h 189"/>
                  <a:gd name="T14" fmla="*/ 450 w 981"/>
                  <a:gd name="T15" fmla="*/ 33 h 189"/>
                  <a:gd name="T16" fmla="*/ 831 w 981"/>
                  <a:gd name="T17" fmla="*/ 142 h 189"/>
                  <a:gd name="T18" fmla="*/ 969 w 981"/>
                  <a:gd name="T19" fmla="*/ 166 h 189"/>
                  <a:gd name="T20" fmla="*/ 981 w 981"/>
                  <a:gd name="T21" fmla="*/ 176 h 189"/>
                  <a:gd name="T22" fmla="*/ 944 w 981"/>
                  <a:gd name="T23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81" h="189">
                    <a:moveTo>
                      <a:pt x="944" y="189"/>
                    </a:moveTo>
                    <a:cubicBezTo>
                      <a:pt x="919" y="189"/>
                      <a:pt x="882" y="176"/>
                      <a:pt x="825" y="157"/>
                    </a:cubicBezTo>
                    <a:cubicBezTo>
                      <a:pt x="746" y="129"/>
                      <a:pt x="626" y="88"/>
                      <a:pt x="446" y="48"/>
                    </a:cubicBezTo>
                    <a:cubicBezTo>
                      <a:pt x="296" y="16"/>
                      <a:pt x="149" y="19"/>
                      <a:pt x="42" y="21"/>
                    </a:cubicBezTo>
                    <a:cubicBezTo>
                      <a:pt x="27" y="22"/>
                      <a:pt x="13" y="22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" y="6"/>
                      <a:pt x="27" y="6"/>
                      <a:pt x="41" y="5"/>
                    </a:cubicBezTo>
                    <a:cubicBezTo>
                      <a:pt x="149" y="3"/>
                      <a:pt x="298" y="0"/>
                      <a:pt x="450" y="33"/>
                    </a:cubicBezTo>
                    <a:cubicBezTo>
                      <a:pt x="631" y="72"/>
                      <a:pt x="751" y="114"/>
                      <a:pt x="831" y="142"/>
                    </a:cubicBezTo>
                    <a:cubicBezTo>
                      <a:pt x="910" y="169"/>
                      <a:pt x="954" y="184"/>
                      <a:pt x="969" y="166"/>
                    </a:cubicBezTo>
                    <a:cubicBezTo>
                      <a:pt x="981" y="176"/>
                      <a:pt x="981" y="176"/>
                      <a:pt x="981" y="176"/>
                    </a:cubicBezTo>
                    <a:cubicBezTo>
                      <a:pt x="973" y="186"/>
                      <a:pt x="959" y="189"/>
                      <a:pt x="944" y="189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1579890" y="3222762"/>
              <a:ext cx="1171619" cy="360361"/>
              <a:chOff x="1268527" y="2790747"/>
              <a:chExt cx="1047750" cy="322262"/>
            </a:xfrm>
          </p:grpSpPr>
          <p:sp>
            <p:nvSpPr>
              <p:cNvPr id="197" name="Freeform 5"/>
              <p:cNvSpPr>
                <a:spLocks/>
              </p:cNvSpPr>
              <p:nvPr/>
            </p:nvSpPr>
            <p:spPr bwMode="auto">
              <a:xfrm>
                <a:off x="1268527" y="2897109"/>
                <a:ext cx="1047750" cy="111125"/>
              </a:xfrm>
              <a:custGeom>
                <a:avLst/>
                <a:gdLst>
                  <a:gd name="T0" fmla="*/ 471 w 471"/>
                  <a:gd name="T1" fmla="*/ 50 h 50"/>
                  <a:gd name="T2" fmla="*/ 418 w 471"/>
                  <a:gd name="T3" fmla="*/ 36 h 50"/>
                  <a:gd name="T4" fmla="*/ 377 w 471"/>
                  <a:gd name="T5" fmla="*/ 26 h 50"/>
                  <a:gd name="T6" fmla="*/ 335 w 471"/>
                  <a:gd name="T7" fmla="*/ 36 h 50"/>
                  <a:gd name="T8" fmla="*/ 282 w 471"/>
                  <a:gd name="T9" fmla="*/ 50 h 50"/>
                  <a:gd name="T10" fmla="*/ 230 w 471"/>
                  <a:gd name="T11" fmla="*/ 36 h 50"/>
                  <a:gd name="T12" fmla="*/ 188 w 471"/>
                  <a:gd name="T13" fmla="*/ 26 h 50"/>
                  <a:gd name="T14" fmla="*/ 147 w 471"/>
                  <a:gd name="T15" fmla="*/ 36 h 50"/>
                  <a:gd name="T16" fmla="*/ 94 w 471"/>
                  <a:gd name="T17" fmla="*/ 50 h 50"/>
                  <a:gd name="T18" fmla="*/ 41 w 471"/>
                  <a:gd name="T19" fmla="*/ 36 h 50"/>
                  <a:gd name="T20" fmla="*/ 0 w 471"/>
                  <a:gd name="T21" fmla="*/ 26 h 50"/>
                  <a:gd name="T22" fmla="*/ 0 w 471"/>
                  <a:gd name="T23" fmla="*/ 0 h 50"/>
                  <a:gd name="T24" fmla="*/ 53 w 471"/>
                  <a:gd name="T25" fmla="*/ 14 h 50"/>
                  <a:gd name="T26" fmla="*/ 94 w 471"/>
                  <a:gd name="T27" fmla="*/ 24 h 50"/>
                  <a:gd name="T28" fmla="*/ 135 w 471"/>
                  <a:gd name="T29" fmla="*/ 14 h 50"/>
                  <a:gd name="T30" fmla="*/ 188 w 471"/>
                  <a:gd name="T31" fmla="*/ 0 h 50"/>
                  <a:gd name="T32" fmla="*/ 241 w 471"/>
                  <a:gd name="T33" fmla="*/ 14 h 50"/>
                  <a:gd name="T34" fmla="*/ 282 w 471"/>
                  <a:gd name="T35" fmla="*/ 24 h 50"/>
                  <a:gd name="T36" fmla="*/ 324 w 471"/>
                  <a:gd name="T37" fmla="*/ 14 h 50"/>
                  <a:gd name="T38" fmla="*/ 377 w 471"/>
                  <a:gd name="T39" fmla="*/ 0 h 50"/>
                  <a:gd name="T40" fmla="*/ 430 w 471"/>
                  <a:gd name="T41" fmla="*/ 14 h 50"/>
                  <a:gd name="T42" fmla="*/ 471 w 471"/>
                  <a:gd name="T43" fmla="*/ 24 h 50"/>
                  <a:gd name="T44" fmla="*/ 471 w 471"/>
                  <a:gd name="T4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50">
                    <a:moveTo>
                      <a:pt x="471" y="50"/>
                    </a:moveTo>
                    <a:cubicBezTo>
                      <a:pt x="444" y="50"/>
                      <a:pt x="430" y="43"/>
                      <a:pt x="418" y="36"/>
                    </a:cubicBezTo>
                    <a:cubicBezTo>
                      <a:pt x="407" y="31"/>
                      <a:pt x="397" y="26"/>
                      <a:pt x="377" y="26"/>
                    </a:cubicBezTo>
                    <a:cubicBezTo>
                      <a:pt x="356" y="26"/>
                      <a:pt x="347" y="31"/>
                      <a:pt x="335" y="36"/>
                    </a:cubicBezTo>
                    <a:cubicBezTo>
                      <a:pt x="323" y="43"/>
                      <a:pt x="309" y="50"/>
                      <a:pt x="282" y="50"/>
                    </a:cubicBezTo>
                    <a:cubicBezTo>
                      <a:pt x="256" y="50"/>
                      <a:pt x="242" y="43"/>
                      <a:pt x="230" y="36"/>
                    </a:cubicBezTo>
                    <a:cubicBezTo>
                      <a:pt x="218" y="31"/>
                      <a:pt x="209" y="26"/>
                      <a:pt x="188" y="26"/>
                    </a:cubicBezTo>
                    <a:cubicBezTo>
                      <a:pt x="168" y="26"/>
                      <a:pt x="158" y="31"/>
                      <a:pt x="147" y="36"/>
                    </a:cubicBezTo>
                    <a:cubicBezTo>
                      <a:pt x="135" y="43"/>
                      <a:pt x="121" y="50"/>
                      <a:pt x="94" y="50"/>
                    </a:cubicBezTo>
                    <a:cubicBezTo>
                      <a:pt x="67" y="50"/>
                      <a:pt x="54" y="43"/>
                      <a:pt x="41" y="36"/>
                    </a:cubicBezTo>
                    <a:cubicBezTo>
                      <a:pt x="30" y="31"/>
                      <a:pt x="2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0" y="7"/>
                      <a:pt x="53" y="14"/>
                    </a:cubicBezTo>
                    <a:cubicBezTo>
                      <a:pt x="64" y="19"/>
                      <a:pt x="74" y="24"/>
                      <a:pt x="94" y="24"/>
                    </a:cubicBezTo>
                    <a:cubicBezTo>
                      <a:pt x="115" y="24"/>
                      <a:pt x="124" y="19"/>
                      <a:pt x="135" y="14"/>
                    </a:cubicBezTo>
                    <a:cubicBezTo>
                      <a:pt x="148" y="7"/>
                      <a:pt x="162" y="0"/>
                      <a:pt x="188" y="0"/>
                    </a:cubicBezTo>
                    <a:cubicBezTo>
                      <a:pt x="215" y="0"/>
                      <a:pt x="229" y="7"/>
                      <a:pt x="241" y="14"/>
                    </a:cubicBezTo>
                    <a:cubicBezTo>
                      <a:pt x="252" y="19"/>
                      <a:pt x="262" y="24"/>
                      <a:pt x="282" y="24"/>
                    </a:cubicBezTo>
                    <a:cubicBezTo>
                      <a:pt x="303" y="24"/>
                      <a:pt x="313" y="19"/>
                      <a:pt x="324" y="14"/>
                    </a:cubicBezTo>
                    <a:cubicBezTo>
                      <a:pt x="336" y="7"/>
                      <a:pt x="350" y="0"/>
                      <a:pt x="377" y="0"/>
                    </a:cubicBezTo>
                    <a:cubicBezTo>
                      <a:pt x="403" y="0"/>
                      <a:pt x="417" y="7"/>
                      <a:pt x="430" y="14"/>
                    </a:cubicBezTo>
                    <a:cubicBezTo>
                      <a:pt x="441" y="19"/>
                      <a:pt x="450" y="24"/>
                      <a:pt x="471" y="24"/>
                    </a:cubicBezTo>
                    <a:lnTo>
                      <a:pt x="471" y="5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Freeform 6"/>
              <p:cNvSpPr>
                <a:spLocks/>
              </p:cNvSpPr>
              <p:nvPr/>
            </p:nvSpPr>
            <p:spPr bwMode="auto">
              <a:xfrm>
                <a:off x="1268527" y="3003472"/>
                <a:ext cx="1047750" cy="109537"/>
              </a:xfrm>
              <a:custGeom>
                <a:avLst/>
                <a:gdLst>
                  <a:gd name="T0" fmla="*/ 471 w 471"/>
                  <a:gd name="T1" fmla="*/ 49 h 49"/>
                  <a:gd name="T2" fmla="*/ 418 w 471"/>
                  <a:gd name="T3" fmla="*/ 36 h 49"/>
                  <a:gd name="T4" fmla="*/ 377 w 471"/>
                  <a:gd name="T5" fmla="*/ 25 h 49"/>
                  <a:gd name="T6" fmla="*/ 335 w 471"/>
                  <a:gd name="T7" fmla="*/ 36 h 49"/>
                  <a:gd name="T8" fmla="*/ 282 w 471"/>
                  <a:gd name="T9" fmla="*/ 49 h 49"/>
                  <a:gd name="T10" fmla="*/ 230 w 471"/>
                  <a:gd name="T11" fmla="*/ 36 h 49"/>
                  <a:gd name="T12" fmla="*/ 188 w 471"/>
                  <a:gd name="T13" fmla="*/ 25 h 49"/>
                  <a:gd name="T14" fmla="*/ 147 w 471"/>
                  <a:gd name="T15" fmla="*/ 36 h 49"/>
                  <a:gd name="T16" fmla="*/ 94 w 471"/>
                  <a:gd name="T17" fmla="*/ 49 h 49"/>
                  <a:gd name="T18" fmla="*/ 41 w 471"/>
                  <a:gd name="T19" fmla="*/ 36 h 49"/>
                  <a:gd name="T20" fmla="*/ 0 w 471"/>
                  <a:gd name="T21" fmla="*/ 25 h 49"/>
                  <a:gd name="T22" fmla="*/ 0 w 471"/>
                  <a:gd name="T23" fmla="*/ 0 h 49"/>
                  <a:gd name="T24" fmla="*/ 53 w 471"/>
                  <a:gd name="T25" fmla="*/ 13 h 49"/>
                  <a:gd name="T26" fmla="*/ 94 w 471"/>
                  <a:gd name="T27" fmla="*/ 24 h 49"/>
                  <a:gd name="T28" fmla="*/ 135 w 471"/>
                  <a:gd name="T29" fmla="*/ 13 h 49"/>
                  <a:gd name="T30" fmla="*/ 188 w 471"/>
                  <a:gd name="T31" fmla="*/ 0 h 49"/>
                  <a:gd name="T32" fmla="*/ 241 w 471"/>
                  <a:gd name="T33" fmla="*/ 13 h 49"/>
                  <a:gd name="T34" fmla="*/ 282 w 471"/>
                  <a:gd name="T35" fmla="*/ 24 h 49"/>
                  <a:gd name="T36" fmla="*/ 324 w 471"/>
                  <a:gd name="T37" fmla="*/ 13 h 49"/>
                  <a:gd name="T38" fmla="*/ 377 w 471"/>
                  <a:gd name="T39" fmla="*/ 0 h 49"/>
                  <a:gd name="T40" fmla="*/ 430 w 471"/>
                  <a:gd name="T41" fmla="*/ 13 h 49"/>
                  <a:gd name="T42" fmla="*/ 471 w 471"/>
                  <a:gd name="T43" fmla="*/ 24 h 49"/>
                  <a:gd name="T44" fmla="*/ 471 w 471"/>
                  <a:gd name="T4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49">
                    <a:moveTo>
                      <a:pt x="471" y="49"/>
                    </a:moveTo>
                    <a:cubicBezTo>
                      <a:pt x="444" y="49"/>
                      <a:pt x="430" y="42"/>
                      <a:pt x="418" y="36"/>
                    </a:cubicBezTo>
                    <a:cubicBezTo>
                      <a:pt x="407" y="30"/>
                      <a:pt x="397" y="25"/>
                      <a:pt x="377" y="25"/>
                    </a:cubicBezTo>
                    <a:cubicBezTo>
                      <a:pt x="356" y="25"/>
                      <a:pt x="347" y="30"/>
                      <a:pt x="335" y="36"/>
                    </a:cubicBezTo>
                    <a:cubicBezTo>
                      <a:pt x="323" y="42"/>
                      <a:pt x="309" y="49"/>
                      <a:pt x="282" y="49"/>
                    </a:cubicBezTo>
                    <a:cubicBezTo>
                      <a:pt x="256" y="49"/>
                      <a:pt x="242" y="42"/>
                      <a:pt x="230" y="36"/>
                    </a:cubicBezTo>
                    <a:cubicBezTo>
                      <a:pt x="218" y="30"/>
                      <a:pt x="209" y="25"/>
                      <a:pt x="188" y="25"/>
                    </a:cubicBezTo>
                    <a:cubicBezTo>
                      <a:pt x="168" y="25"/>
                      <a:pt x="158" y="30"/>
                      <a:pt x="147" y="36"/>
                    </a:cubicBezTo>
                    <a:cubicBezTo>
                      <a:pt x="135" y="42"/>
                      <a:pt x="121" y="49"/>
                      <a:pt x="94" y="49"/>
                    </a:cubicBezTo>
                    <a:cubicBezTo>
                      <a:pt x="67" y="49"/>
                      <a:pt x="54" y="42"/>
                      <a:pt x="41" y="36"/>
                    </a:cubicBezTo>
                    <a:cubicBezTo>
                      <a:pt x="30" y="30"/>
                      <a:pt x="20" y="25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0" y="7"/>
                      <a:pt x="53" y="13"/>
                    </a:cubicBezTo>
                    <a:cubicBezTo>
                      <a:pt x="64" y="19"/>
                      <a:pt x="74" y="24"/>
                      <a:pt x="94" y="24"/>
                    </a:cubicBezTo>
                    <a:cubicBezTo>
                      <a:pt x="115" y="24"/>
                      <a:pt x="124" y="19"/>
                      <a:pt x="135" y="13"/>
                    </a:cubicBezTo>
                    <a:cubicBezTo>
                      <a:pt x="148" y="7"/>
                      <a:pt x="162" y="0"/>
                      <a:pt x="188" y="0"/>
                    </a:cubicBezTo>
                    <a:cubicBezTo>
                      <a:pt x="215" y="0"/>
                      <a:pt x="229" y="7"/>
                      <a:pt x="241" y="13"/>
                    </a:cubicBezTo>
                    <a:cubicBezTo>
                      <a:pt x="252" y="19"/>
                      <a:pt x="262" y="24"/>
                      <a:pt x="282" y="24"/>
                    </a:cubicBezTo>
                    <a:cubicBezTo>
                      <a:pt x="303" y="24"/>
                      <a:pt x="313" y="19"/>
                      <a:pt x="324" y="13"/>
                    </a:cubicBezTo>
                    <a:cubicBezTo>
                      <a:pt x="336" y="7"/>
                      <a:pt x="350" y="0"/>
                      <a:pt x="377" y="0"/>
                    </a:cubicBezTo>
                    <a:cubicBezTo>
                      <a:pt x="403" y="0"/>
                      <a:pt x="417" y="7"/>
                      <a:pt x="430" y="13"/>
                    </a:cubicBezTo>
                    <a:cubicBezTo>
                      <a:pt x="441" y="19"/>
                      <a:pt x="450" y="24"/>
                      <a:pt x="471" y="24"/>
                    </a:cubicBezTo>
                    <a:lnTo>
                      <a:pt x="471" y="49"/>
                    </a:lnTo>
                    <a:close/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Freeform 7"/>
              <p:cNvSpPr>
                <a:spLocks/>
              </p:cNvSpPr>
              <p:nvPr/>
            </p:nvSpPr>
            <p:spPr bwMode="auto">
              <a:xfrm>
                <a:off x="1268527" y="2790747"/>
                <a:ext cx="1047750" cy="111125"/>
              </a:xfrm>
              <a:custGeom>
                <a:avLst/>
                <a:gdLst>
                  <a:gd name="T0" fmla="*/ 471 w 471"/>
                  <a:gd name="T1" fmla="*/ 50 h 50"/>
                  <a:gd name="T2" fmla="*/ 418 w 471"/>
                  <a:gd name="T3" fmla="*/ 36 h 50"/>
                  <a:gd name="T4" fmla="*/ 377 w 471"/>
                  <a:gd name="T5" fmla="*/ 26 h 50"/>
                  <a:gd name="T6" fmla="*/ 335 w 471"/>
                  <a:gd name="T7" fmla="*/ 36 h 50"/>
                  <a:gd name="T8" fmla="*/ 282 w 471"/>
                  <a:gd name="T9" fmla="*/ 50 h 50"/>
                  <a:gd name="T10" fmla="*/ 230 w 471"/>
                  <a:gd name="T11" fmla="*/ 36 h 50"/>
                  <a:gd name="T12" fmla="*/ 188 w 471"/>
                  <a:gd name="T13" fmla="*/ 26 h 50"/>
                  <a:gd name="T14" fmla="*/ 147 w 471"/>
                  <a:gd name="T15" fmla="*/ 36 h 50"/>
                  <a:gd name="T16" fmla="*/ 94 w 471"/>
                  <a:gd name="T17" fmla="*/ 50 h 50"/>
                  <a:gd name="T18" fmla="*/ 41 w 471"/>
                  <a:gd name="T19" fmla="*/ 36 h 50"/>
                  <a:gd name="T20" fmla="*/ 0 w 471"/>
                  <a:gd name="T21" fmla="*/ 26 h 50"/>
                  <a:gd name="T22" fmla="*/ 0 w 471"/>
                  <a:gd name="T23" fmla="*/ 0 h 50"/>
                  <a:gd name="T24" fmla="*/ 53 w 471"/>
                  <a:gd name="T25" fmla="*/ 14 h 50"/>
                  <a:gd name="T26" fmla="*/ 94 w 471"/>
                  <a:gd name="T27" fmla="*/ 24 h 50"/>
                  <a:gd name="T28" fmla="*/ 135 w 471"/>
                  <a:gd name="T29" fmla="*/ 14 h 50"/>
                  <a:gd name="T30" fmla="*/ 188 w 471"/>
                  <a:gd name="T31" fmla="*/ 0 h 50"/>
                  <a:gd name="T32" fmla="*/ 241 w 471"/>
                  <a:gd name="T33" fmla="*/ 14 h 50"/>
                  <a:gd name="T34" fmla="*/ 282 w 471"/>
                  <a:gd name="T35" fmla="*/ 24 h 50"/>
                  <a:gd name="T36" fmla="*/ 324 w 471"/>
                  <a:gd name="T37" fmla="*/ 14 h 50"/>
                  <a:gd name="T38" fmla="*/ 377 w 471"/>
                  <a:gd name="T39" fmla="*/ 0 h 50"/>
                  <a:gd name="T40" fmla="*/ 430 w 471"/>
                  <a:gd name="T41" fmla="*/ 14 h 50"/>
                  <a:gd name="T42" fmla="*/ 471 w 471"/>
                  <a:gd name="T43" fmla="*/ 24 h 50"/>
                  <a:gd name="T44" fmla="*/ 471 w 471"/>
                  <a:gd name="T4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50">
                    <a:moveTo>
                      <a:pt x="471" y="50"/>
                    </a:moveTo>
                    <a:cubicBezTo>
                      <a:pt x="444" y="50"/>
                      <a:pt x="430" y="43"/>
                      <a:pt x="418" y="36"/>
                    </a:cubicBezTo>
                    <a:cubicBezTo>
                      <a:pt x="407" y="31"/>
                      <a:pt x="397" y="26"/>
                      <a:pt x="377" y="26"/>
                    </a:cubicBezTo>
                    <a:cubicBezTo>
                      <a:pt x="356" y="26"/>
                      <a:pt x="347" y="31"/>
                      <a:pt x="335" y="36"/>
                    </a:cubicBezTo>
                    <a:cubicBezTo>
                      <a:pt x="323" y="43"/>
                      <a:pt x="309" y="50"/>
                      <a:pt x="282" y="50"/>
                    </a:cubicBezTo>
                    <a:cubicBezTo>
                      <a:pt x="256" y="50"/>
                      <a:pt x="242" y="43"/>
                      <a:pt x="230" y="36"/>
                    </a:cubicBezTo>
                    <a:cubicBezTo>
                      <a:pt x="218" y="31"/>
                      <a:pt x="209" y="26"/>
                      <a:pt x="188" y="26"/>
                    </a:cubicBezTo>
                    <a:cubicBezTo>
                      <a:pt x="168" y="26"/>
                      <a:pt x="158" y="31"/>
                      <a:pt x="147" y="36"/>
                    </a:cubicBezTo>
                    <a:cubicBezTo>
                      <a:pt x="135" y="43"/>
                      <a:pt x="121" y="50"/>
                      <a:pt x="94" y="50"/>
                    </a:cubicBezTo>
                    <a:cubicBezTo>
                      <a:pt x="67" y="50"/>
                      <a:pt x="54" y="43"/>
                      <a:pt x="41" y="36"/>
                    </a:cubicBezTo>
                    <a:cubicBezTo>
                      <a:pt x="30" y="31"/>
                      <a:pt x="2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0" y="7"/>
                      <a:pt x="53" y="14"/>
                    </a:cubicBezTo>
                    <a:cubicBezTo>
                      <a:pt x="64" y="19"/>
                      <a:pt x="74" y="24"/>
                      <a:pt x="94" y="24"/>
                    </a:cubicBezTo>
                    <a:cubicBezTo>
                      <a:pt x="115" y="24"/>
                      <a:pt x="124" y="19"/>
                      <a:pt x="135" y="14"/>
                    </a:cubicBezTo>
                    <a:cubicBezTo>
                      <a:pt x="148" y="7"/>
                      <a:pt x="162" y="0"/>
                      <a:pt x="188" y="0"/>
                    </a:cubicBezTo>
                    <a:cubicBezTo>
                      <a:pt x="215" y="0"/>
                      <a:pt x="229" y="7"/>
                      <a:pt x="241" y="14"/>
                    </a:cubicBezTo>
                    <a:cubicBezTo>
                      <a:pt x="252" y="19"/>
                      <a:pt x="262" y="24"/>
                      <a:pt x="282" y="24"/>
                    </a:cubicBezTo>
                    <a:cubicBezTo>
                      <a:pt x="303" y="24"/>
                      <a:pt x="313" y="19"/>
                      <a:pt x="324" y="14"/>
                    </a:cubicBezTo>
                    <a:cubicBezTo>
                      <a:pt x="336" y="7"/>
                      <a:pt x="350" y="0"/>
                      <a:pt x="377" y="0"/>
                    </a:cubicBezTo>
                    <a:cubicBezTo>
                      <a:pt x="403" y="0"/>
                      <a:pt x="417" y="7"/>
                      <a:pt x="430" y="14"/>
                    </a:cubicBezTo>
                    <a:cubicBezTo>
                      <a:pt x="441" y="19"/>
                      <a:pt x="450" y="24"/>
                      <a:pt x="471" y="24"/>
                    </a:cubicBezTo>
                    <a:lnTo>
                      <a:pt x="471" y="50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01" name="Picture 20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302" y="779528"/>
              <a:ext cx="2560320" cy="2560320"/>
            </a:xfrm>
            <a:prstGeom prst="rect">
              <a:avLst/>
            </a:prstGeom>
          </p:spPr>
        </p:pic>
      </p:grpSp>
      <p:sp>
        <p:nvSpPr>
          <p:cNvPr id="187" name="Title 2"/>
          <p:cNvSpPr txBox="1">
            <a:spLocks/>
          </p:cNvSpPr>
          <p:nvPr/>
        </p:nvSpPr>
        <p:spPr>
          <a:xfrm>
            <a:off x="619745" y="241017"/>
            <a:ext cx="10515600" cy="789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is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Serverless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5865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/>
          <p:cNvGrpSpPr/>
          <p:nvPr/>
        </p:nvGrpSpPr>
        <p:grpSpPr>
          <a:xfrm>
            <a:off x="3509154" y="1142844"/>
            <a:ext cx="4094993" cy="5156873"/>
            <a:chOff x="7830087" y="1454603"/>
            <a:chExt cx="4094993" cy="5156873"/>
          </a:xfrm>
        </p:grpSpPr>
        <p:sp>
          <p:nvSpPr>
            <p:cNvPr id="8" name="TextBox 7"/>
            <p:cNvSpPr txBox="1"/>
            <p:nvPr/>
          </p:nvSpPr>
          <p:spPr>
            <a:xfrm>
              <a:off x="8963184" y="5401914"/>
              <a:ext cx="1828800" cy="1209562"/>
            </a:xfrm>
            <a:prstGeom prst="rect">
              <a:avLst/>
            </a:prstGeom>
            <a:noFill/>
          </p:spPr>
          <p:txBody>
            <a:bodyPr wrap="square" lIns="9144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Segoe UI"/>
                </a:rPr>
                <a:t>Focus on Business Logic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0087" y="1454603"/>
              <a:ext cx="4094993" cy="4094993"/>
            </a:xfrm>
            <a:prstGeom prst="rect">
              <a:avLst/>
            </a:prstGeom>
          </p:spPr>
        </p:pic>
      </p:grpSp>
      <p:grpSp>
        <p:nvGrpSpPr>
          <p:cNvPr id="172" name="Group 171"/>
          <p:cNvGrpSpPr/>
          <p:nvPr/>
        </p:nvGrpSpPr>
        <p:grpSpPr>
          <a:xfrm>
            <a:off x="8471080" y="1333417"/>
            <a:ext cx="3289336" cy="4852096"/>
            <a:chOff x="980663" y="1643764"/>
            <a:chExt cx="3289336" cy="4510613"/>
          </a:xfrm>
        </p:grpSpPr>
        <p:sp>
          <p:nvSpPr>
            <p:cNvPr id="6" name="TextBox 5"/>
            <p:cNvSpPr txBox="1"/>
            <p:nvPr/>
          </p:nvSpPr>
          <p:spPr>
            <a:xfrm>
              <a:off x="1657350" y="5249514"/>
              <a:ext cx="2057399" cy="904863"/>
            </a:xfrm>
            <a:prstGeom prst="rect">
              <a:avLst/>
            </a:prstGeom>
            <a:noFill/>
          </p:spPr>
          <p:txBody>
            <a:bodyPr wrap="square" lIns="9144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Segoe UI"/>
                </a:rPr>
                <a:t>Reduced Time To Market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0663" y="1643764"/>
              <a:ext cx="3289336" cy="3289336"/>
            </a:xfrm>
            <a:prstGeom prst="rect">
              <a:avLst/>
            </a:prstGeom>
          </p:spPr>
        </p:pic>
      </p:grpSp>
      <p:grpSp>
        <p:nvGrpSpPr>
          <p:cNvPr id="173" name="Group 172"/>
          <p:cNvGrpSpPr/>
          <p:nvPr/>
        </p:nvGrpSpPr>
        <p:grpSpPr>
          <a:xfrm>
            <a:off x="772145" y="1704362"/>
            <a:ext cx="1870076" cy="4481151"/>
            <a:chOff x="5446713" y="1825626"/>
            <a:chExt cx="1870076" cy="4481151"/>
          </a:xfrm>
        </p:grpSpPr>
        <p:sp>
          <p:nvSpPr>
            <p:cNvPr id="7" name="TextBox 6"/>
            <p:cNvSpPr txBox="1"/>
            <p:nvPr/>
          </p:nvSpPr>
          <p:spPr>
            <a:xfrm>
              <a:off x="5463904" y="5401914"/>
              <a:ext cx="1828800" cy="904863"/>
            </a:xfrm>
            <a:prstGeom prst="rect">
              <a:avLst/>
            </a:prstGeom>
            <a:noFill/>
          </p:spPr>
          <p:txBody>
            <a:bodyPr wrap="square" lIns="9144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Segoe UI"/>
                </a:rPr>
                <a:t>Reduced DevOps</a:t>
              </a:r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5757863" y="2082801"/>
              <a:ext cx="577850" cy="657225"/>
            </a:xfrm>
            <a:custGeom>
              <a:avLst/>
              <a:gdLst>
                <a:gd name="T0" fmla="*/ 364 w 364"/>
                <a:gd name="T1" fmla="*/ 412 h 414"/>
                <a:gd name="T2" fmla="*/ 2 w 364"/>
                <a:gd name="T3" fmla="*/ 414 h 414"/>
                <a:gd name="T4" fmla="*/ 0 w 364"/>
                <a:gd name="T5" fmla="*/ 2 h 414"/>
                <a:gd name="T6" fmla="*/ 360 w 364"/>
                <a:gd name="T7" fmla="*/ 0 h 414"/>
                <a:gd name="T8" fmla="*/ 364 w 364"/>
                <a:gd name="T9" fmla="*/ 412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414">
                  <a:moveTo>
                    <a:pt x="364" y="412"/>
                  </a:moveTo>
                  <a:lnTo>
                    <a:pt x="2" y="414"/>
                  </a:lnTo>
                  <a:lnTo>
                    <a:pt x="0" y="2"/>
                  </a:lnTo>
                  <a:lnTo>
                    <a:pt x="360" y="0"/>
                  </a:lnTo>
                  <a:lnTo>
                    <a:pt x="364" y="412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6086476" y="1825626"/>
              <a:ext cx="574675" cy="657225"/>
            </a:xfrm>
            <a:custGeom>
              <a:avLst/>
              <a:gdLst>
                <a:gd name="T0" fmla="*/ 362 w 362"/>
                <a:gd name="T1" fmla="*/ 409 h 414"/>
                <a:gd name="T2" fmla="*/ 2 w 362"/>
                <a:gd name="T3" fmla="*/ 414 h 414"/>
                <a:gd name="T4" fmla="*/ 0 w 362"/>
                <a:gd name="T5" fmla="*/ 3 h 414"/>
                <a:gd name="T6" fmla="*/ 359 w 362"/>
                <a:gd name="T7" fmla="*/ 0 h 414"/>
                <a:gd name="T8" fmla="*/ 362 w 362"/>
                <a:gd name="T9" fmla="*/ 409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414">
                  <a:moveTo>
                    <a:pt x="362" y="409"/>
                  </a:moveTo>
                  <a:lnTo>
                    <a:pt x="2" y="414"/>
                  </a:lnTo>
                  <a:lnTo>
                    <a:pt x="0" y="3"/>
                  </a:lnTo>
                  <a:lnTo>
                    <a:pt x="359" y="0"/>
                  </a:lnTo>
                  <a:lnTo>
                    <a:pt x="362" y="409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6403976" y="2082801"/>
              <a:ext cx="577850" cy="657225"/>
            </a:xfrm>
            <a:custGeom>
              <a:avLst/>
              <a:gdLst>
                <a:gd name="T0" fmla="*/ 364 w 364"/>
                <a:gd name="T1" fmla="*/ 412 h 414"/>
                <a:gd name="T2" fmla="*/ 2 w 364"/>
                <a:gd name="T3" fmla="*/ 414 h 414"/>
                <a:gd name="T4" fmla="*/ 0 w 364"/>
                <a:gd name="T5" fmla="*/ 2 h 414"/>
                <a:gd name="T6" fmla="*/ 359 w 364"/>
                <a:gd name="T7" fmla="*/ 0 h 414"/>
                <a:gd name="T8" fmla="*/ 364 w 364"/>
                <a:gd name="T9" fmla="*/ 412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414">
                  <a:moveTo>
                    <a:pt x="364" y="412"/>
                  </a:moveTo>
                  <a:lnTo>
                    <a:pt x="2" y="414"/>
                  </a:lnTo>
                  <a:lnTo>
                    <a:pt x="0" y="2"/>
                  </a:lnTo>
                  <a:lnTo>
                    <a:pt x="359" y="0"/>
                  </a:lnTo>
                  <a:lnTo>
                    <a:pt x="364" y="412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5607051" y="2479676"/>
              <a:ext cx="768350" cy="2136775"/>
            </a:xfrm>
            <a:prstGeom prst="rect">
              <a:avLst/>
            </a:pr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5683251" y="2557463"/>
              <a:ext cx="617538" cy="192722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5718176" y="2600326"/>
              <a:ext cx="546100" cy="13970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5740401" y="2622551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5768976" y="2622551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5800726" y="2622551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Rectangle 14"/>
            <p:cNvSpPr>
              <a:spLocks noChangeArrowheads="1"/>
            </p:cNvSpPr>
            <p:nvPr/>
          </p:nvSpPr>
          <p:spPr bwMode="auto">
            <a:xfrm>
              <a:off x="5832476" y="2622551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5864226" y="2622551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ectangle 16"/>
            <p:cNvSpPr>
              <a:spLocks noChangeArrowheads="1"/>
            </p:cNvSpPr>
            <p:nvPr/>
          </p:nvSpPr>
          <p:spPr bwMode="auto">
            <a:xfrm>
              <a:off x="5892801" y="2622551"/>
              <a:ext cx="19050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Oval 17"/>
            <p:cNvSpPr>
              <a:spLocks noChangeArrowheads="1"/>
            </p:cNvSpPr>
            <p:nvPr/>
          </p:nvSpPr>
          <p:spPr bwMode="auto">
            <a:xfrm>
              <a:off x="6181726" y="2651126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18"/>
            <p:cNvSpPr>
              <a:spLocks noChangeArrowheads="1"/>
            </p:cNvSpPr>
            <p:nvPr/>
          </p:nvSpPr>
          <p:spPr bwMode="auto">
            <a:xfrm>
              <a:off x="5718176" y="2779713"/>
              <a:ext cx="546100" cy="1412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19"/>
            <p:cNvSpPr>
              <a:spLocks noChangeArrowheads="1"/>
            </p:cNvSpPr>
            <p:nvPr/>
          </p:nvSpPr>
          <p:spPr bwMode="auto">
            <a:xfrm>
              <a:off x="5740401" y="280352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Rectangle 20"/>
            <p:cNvSpPr>
              <a:spLocks noChangeArrowheads="1"/>
            </p:cNvSpPr>
            <p:nvPr/>
          </p:nvSpPr>
          <p:spPr bwMode="auto">
            <a:xfrm>
              <a:off x="5768976" y="2803526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1"/>
            <p:cNvSpPr>
              <a:spLocks noChangeArrowheads="1"/>
            </p:cNvSpPr>
            <p:nvPr/>
          </p:nvSpPr>
          <p:spPr bwMode="auto">
            <a:xfrm>
              <a:off x="5800726" y="2803526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Rectangle 22"/>
            <p:cNvSpPr>
              <a:spLocks noChangeArrowheads="1"/>
            </p:cNvSpPr>
            <p:nvPr/>
          </p:nvSpPr>
          <p:spPr bwMode="auto">
            <a:xfrm>
              <a:off x="5832476" y="280352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Rectangle 23"/>
            <p:cNvSpPr>
              <a:spLocks noChangeArrowheads="1"/>
            </p:cNvSpPr>
            <p:nvPr/>
          </p:nvSpPr>
          <p:spPr bwMode="auto">
            <a:xfrm>
              <a:off x="5864226" y="280352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24"/>
            <p:cNvSpPr>
              <a:spLocks noChangeArrowheads="1"/>
            </p:cNvSpPr>
            <p:nvPr/>
          </p:nvSpPr>
          <p:spPr bwMode="auto">
            <a:xfrm>
              <a:off x="5892801" y="2803526"/>
              <a:ext cx="19050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Oval 25"/>
            <p:cNvSpPr>
              <a:spLocks noChangeArrowheads="1"/>
            </p:cNvSpPr>
            <p:nvPr/>
          </p:nvSpPr>
          <p:spPr bwMode="auto">
            <a:xfrm>
              <a:off x="6181726" y="2832101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Rectangle 26"/>
            <p:cNvSpPr>
              <a:spLocks noChangeArrowheads="1"/>
            </p:cNvSpPr>
            <p:nvPr/>
          </p:nvSpPr>
          <p:spPr bwMode="auto">
            <a:xfrm>
              <a:off x="5718176" y="2957513"/>
              <a:ext cx="546100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ctangle 27"/>
            <p:cNvSpPr>
              <a:spLocks noChangeArrowheads="1"/>
            </p:cNvSpPr>
            <p:nvPr/>
          </p:nvSpPr>
          <p:spPr bwMode="auto">
            <a:xfrm>
              <a:off x="5740401" y="2982913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Rectangle 28"/>
            <p:cNvSpPr>
              <a:spLocks noChangeArrowheads="1"/>
            </p:cNvSpPr>
            <p:nvPr/>
          </p:nvSpPr>
          <p:spPr bwMode="auto">
            <a:xfrm>
              <a:off x="5768976" y="2982913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ctangle 29"/>
            <p:cNvSpPr>
              <a:spLocks noChangeArrowheads="1"/>
            </p:cNvSpPr>
            <p:nvPr/>
          </p:nvSpPr>
          <p:spPr bwMode="auto">
            <a:xfrm>
              <a:off x="5800726" y="2982913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Rectangle 30"/>
            <p:cNvSpPr>
              <a:spLocks noChangeArrowheads="1"/>
            </p:cNvSpPr>
            <p:nvPr/>
          </p:nvSpPr>
          <p:spPr bwMode="auto">
            <a:xfrm>
              <a:off x="5832476" y="2982913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Rectangle 31"/>
            <p:cNvSpPr>
              <a:spLocks noChangeArrowheads="1"/>
            </p:cNvSpPr>
            <p:nvPr/>
          </p:nvSpPr>
          <p:spPr bwMode="auto">
            <a:xfrm>
              <a:off x="5864226" y="2982913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ctangle 32"/>
            <p:cNvSpPr>
              <a:spLocks noChangeArrowheads="1"/>
            </p:cNvSpPr>
            <p:nvPr/>
          </p:nvSpPr>
          <p:spPr bwMode="auto">
            <a:xfrm>
              <a:off x="5892801" y="2982913"/>
              <a:ext cx="19050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Oval 33"/>
            <p:cNvSpPr>
              <a:spLocks noChangeArrowheads="1"/>
            </p:cNvSpPr>
            <p:nvPr/>
          </p:nvSpPr>
          <p:spPr bwMode="auto">
            <a:xfrm>
              <a:off x="6181726" y="3011488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34"/>
            <p:cNvSpPr>
              <a:spLocks noChangeArrowheads="1"/>
            </p:cNvSpPr>
            <p:nvPr/>
          </p:nvSpPr>
          <p:spPr bwMode="auto">
            <a:xfrm>
              <a:off x="5718176" y="3140076"/>
              <a:ext cx="546100" cy="138113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ctangle 35"/>
            <p:cNvSpPr>
              <a:spLocks noChangeArrowheads="1"/>
            </p:cNvSpPr>
            <p:nvPr/>
          </p:nvSpPr>
          <p:spPr bwMode="auto">
            <a:xfrm>
              <a:off x="5740401" y="3160713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Rectangle 36"/>
            <p:cNvSpPr>
              <a:spLocks noChangeArrowheads="1"/>
            </p:cNvSpPr>
            <p:nvPr/>
          </p:nvSpPr>
          <p:spPr bwMode="auto">
            <a:xfrm>
              <a:off x="5768976" y="3160713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37"/>
            <p:cNvSpPr>
              <a:spLocks noChangeArrowheads="1"/>
            </p:cNvSpPr>
            <p:nvPr/>
          </p:nvSpPr>
          <p:spPr bwMode="auto">
            <a:xfrm>
              <a:off x="5800726" y="3160713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 38"/>
            <p:cNvSpPr>
              <a:spLocks noChangeArrowheads="1"/>
            </p:cNvSpPr>
            <p:nvPr/>
          </p:nvSpPr>
          <p:spPr bwMode="auto">
            <a:xfrm>
              <a:off x="5832476" y="3160713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Rectangle 39"/>
            <p:cNvSpPr>
              <a:spLocks noChangeArrowheads="1"/>
            </p:cNvSpPr>
            <p:nvPr/>
          </p:nvSpPr>
          <p:spPr bwMode="auto">
            <a:xfrm>
              <a:off x="5864226" y="3160713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0"/>
            <p:cNvSpPr>
              <a:spLocks noChangeArrowheads="1"/>
            </p:cNvSpPr>
            <p:nvPr/>
          </p:nvSpPr>
          <p:spPr bwMode="auto">
            <a:xfrm>
              <a:off x="5892801" y="3160713"/>
              <a:ext cx="19050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Oval 41"/>
            <p:cNvSpPr>
              <a:spLocks noChangeArrowheads="1"/>
            </p:cNvSpPr>
            <p:nvPr/>
          </p:nvSpPr>
          <p:spPr bwMode="auto">
            <a:xfrm>
              <a:off x="6181726" y="3189288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2"/>
            <p:cNvSpPr>
              <a:spLocks noChangeArrowheads="1"/>
            </p:cNvSpPr>
            <p:nvPr/>
          </p:nvSpPr>
          <p:spPr bwMode="auto">
            <a:xfrm>
              <a:off x="5718176" y="3317876"/>
              <a:ext cx="546100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43"/>
            <p:cNvSpPr>
              <a:spLocks noChangeArrowheads="1"/>
            </p:cNvSpPr>
            <p:nvPr/>
          </p:nvSpPr>
          <p:spPr bwMode="auto">
            <a:xfrm>
              <a:off x="5740401" y="3343276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Rectangle 44"/>
            <p:cNvSpPr>
              <a:spLocks noChangeArrowheads="1"/>
            </p:cNvSpPr>
            <p:nvPr/>
          </p:nvSpPr>
          <p:spPr bwMode="auto">
            <a:xfrm>
              <a:off x="5768976" y="3343276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Rectangle 45"/>
            <p:cNvSpPr>
              <a:spLocks noChangeArrowheads="1"/>
            </p:cNvSpPr>
            <p:nvPr/>
          </p:nvSpPr>
          <p:spPr bwMode="auto">
            <a:xfrm>
              <a:off x="5800726" y="3343276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46"/>
            <p:cNvSpPr>
              <a:spLocks noChangeArrowheads="1"/>
            </p:cNvSpPr>
            <p:nvPr/>
          </p:nvSpPr>
          <p:spPr bwMode="auto">
            <a:xfrm>
              <a:off x="5832476" y="3343276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 47"/>
            <p:cNvSpPr>
              <a:spLocks noChangeArrowheads="1"/>
            </p:cNvSpPr>
            <p:nvPr/>
          </p:nvSpPr>
          <p:spPr bwMode="auto">
            <a:xfrm>
              <a:off x="5864226" y="3343276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48"/>
            <p:cNvSpPr>
              <a:spLocks noChangeArrowheads="1"/>
            </p:cNvSpPr>
            <p:nvPr/>
          </p:nvSpPr>
          <p:spPr bwMode="auto">
            <a:xfrm>
              <a:off x="5892801" y="3343276"/>
              <a:ext cx="19050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Oval 49"/>
            <p:cNvSpPr>
              <a:spLocks noChangeArrowheads="1"/>
            </p:cNvSpPr>
            <p:nvPr/>
          </p:nvSpPr>
          <p:spPr bwMode="auto">
            <a:xfrm>
              <a:off x="6181726" y="3371851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Rectangle 50"/>
            <p:cNvSpPr>
              <a:spLocks noChangeArrowheads="1"/>
            </p:cNvSpPr>
            <p:nvPr/>
          </p:nvSpPr>
          <p:spPr bwMode="auto">
            <a:xfrm>
              <a:off x="5718176" y="3495676"/>
              <a:ext cx="546100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Rectangle 51"/>
            <p:cNvSpPr>
              <a:spLocks noChangeArrowheads="1"/>
            </p:cNvSpPr>
            <p:nvPr/>
          </p:nvSpPr>
          <p:spPr bwMode="auto">
            <a:xfrm>
              <a:off x="5740401" y="352107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ctangle 52"/>
            <p:cNvSpPr>
              <a:spLocks noChangeArrowheads="1"/>
            </p:cNvSpPr>
            <p:nvPr/>
          </p:nvSpPr>
          <p:spPr bwMode="auto">
            <a:xfrm>
              <a:off x="5768976" y="3521076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53"/>
            <p:cNvSpPr>
              <a:spLocks noChangeArrowheads="1"/>
            </p:cNvSpPr>
            <p:nvPr/>
          </p:nvSpPr>
          <p:spPr bwMode="auto">
            <a:xfrm>
              <a:off x="5800726" y="3521076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54"/>
            <p:cNvSpPr>
              <a:spLocks noChangeArrowheads="1"/>
            </p:cNvSpPr>
            <p:nvPr/>
          </p:nvSpPr>
          <p:spPr bwMode="auto">
            <a:xfrm>
              <a:off x="5832476" y="352107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Rectangle 55"/>
            <p:cNvSpPr>
              <a:spLocks noChangeArrowheads="1"/>
            </p:cNvSpPr>
            <p:nvPr/>
          </p:nvSpPr>
          <p:spPr bwMode="auto">
            <a:xfrm>
              <a:off x="5864226" y="3521076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Rectangle 56"/>
            <p:cNvSpPr>
              <a:spLocks noChangeArrowheads="1"/>
            </p:cNvSpPr>
            <p:nvPr/>
          </p:nvSpPr>
          <p:spPr bwMode="auto">
            <a:xfrm>
              <a:off x="5892801" y="3521076"/>
              <a:ext cx="19050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Oval 57"/>
            <p:cNvSpPr>
              <a:spLocks noChangeArrowheads="1"/>
            </p:cNvSpPr>
            <p:nvPr/>
          </p:nvSpPr>
          <p:spPr bwMode="auto">
            <a:xfrm>
              <a:off x="6181726" y="3549651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58"/>
            <p:cNvSpPr>
              <a:spLocks noChangeArrowheads="1"/>
            </p:cNvSpPr>
            <p:nvPr/>
          </p:nvSpPr>
          <p:spPr bwMode="auto">
            <a:xfrm>
              <a:off x="5718176" y="3675063"/>
              <a:ext cx="546100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ctangle 59"/>
            <p:cNvSpPr>
              <a:spLocks noChangeArrowheads="1"/>
            </p:cNvSpPr>
            <p:nvPr/>
          </p:nvSpPr>
          <p:spPr bwMode="auto">
            <a:xfrm>
              <a:off x="5740401" y="3700463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Rectangle 60"/>
            <p:cNvSpPr>
              <a:spLocks noChangeArrowheads="1"/>
            </p:cNvSpPr>
            <p:nvPr/>
          </p:nvSpPr>
          <p:spPr bwMode="auto">
            <a:xfrm>
              <a:off x="5768976" y="3700463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Rectangle 61"/>
            <p:cNvSpPr>
              <a:spLocks noChangeArrowheads="1"/>
            </p:cNvSpPr>
            <p:nvPr/>
          </p:nvSpPr>
          <p:spPr bwMode="auto">
            <a:xfrm>
              <a:off x="5800726" y="3700463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2"/>
            <p:cNvSpPr>
              <a:spLocks noChangeArrowheads="1"/>
            </p:cNvSpPr>
            <p:nvPr/>
          </p:nvSpPr>
          <p:spPr bwMode="auto">
            <a:xfrm>
              <a:off x="5832476" y="3700463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63"/>
            <p:cNvSpPr>
              <a:spLocks noChangeArrowheads="1"/>
            </p:cNvSpPr>
            <p:nvPr/>
          </p:nvSpPr>
          <p:spPr bwMode="auto">
            <a:xfrm>
              <a:off x="5864226" y="3700463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64"/>
            <p:cNvSpPr>
              <a:spLocks noChangeArrowheads="1"/>
            </p:cNvSpPr>
            <p:nvPr/>
          </p:nvSpPr>
          <p:spPr bwMode="auto">
            <a:xfrm>
              <a:off x="5892801" y="3700463"/>
              <a:ext cx="19050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Oval 65"/>
            <p:cNvSpPr>
              <a:spLocks noChangeArrowheads="1"/>
            </p:cNvSpPr>
            <p:nvPr/>
          </p:nvSpPr>
          <p:spPr bwMode="auto">
            <a:xfrm>
              <a:off x="6181726" y="3729038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tangle 66"/>
            <p:cNvSpPr>
              <a:spLocks noChangeArrowheads="1"/>
            </p:cNvSpPr>
            <p:nvPr/>
          </p:nvSpPr>
          <p:spPr bwMode="auto">
            <a:xfrm>
              <a:off x="6418263" y="2794001"/>
              <a:ext cx="655638" cy="1512888"/>
            </a:xfrm>
            <a:prstGeom prst="rect">
              <a:avLst/>
            </a:pr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67"/>
            <p:cNvSpPr>
              <a:spLocks noChangeArrowheads="1"/>
            </p:cNvSpPr>
            <p:nvPr/>
          </p:nvSpPr>
          <p:spPr bwMode="auto">
            <a:xfrm>
              <a:off x="6464301" y="2832101"/>
              <a:ext cx="563563" cy="138112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 68"/>
            <p:cNvSpPr>
              <a:spLocks noChangeArrowheads="1"/>
            </p:cNvSpPr>
            <p:nvPr/>
          </p:nvSpPr>
          <p:spPr bwMode="auto">
            <a:xfrm>
              <a:off x="6499226" y="2871788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tangle 69"/>
            <p:cNvSpPr>
              <a:spLocks noChangeArrowheads="1"/>
            </p:cNvSpPr>
            <p:nvPr/>
          </p:nvSpPr>
          <p:spPr bwMode="auto">
            <a:xfrm>
              <a:off x="6521451" y="2897188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70"/>
            <p:cNvSpPr>
              <a:spLocks noChangeArrowheads="1"/>
            </p:cNvSpPr>
            <p:nvPr/>
          </p:nvSpPr>
          <p:spPr bwMode="auto">
            <a:xfrm>
              <a:off x="6550026" y="2897188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Rectangle 71"/>
            <p:cNvSpPr>
              <a:spLocks noChangeArrowheads="1"/>
            </p:cNvSpPr>
            <p:nvPr/>
          </p:nvSpPr>
          <p:spPr bwMode="auto">
            <a:xfrm>
              <a:off x="6581776" y="2897188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Rectangle 72"/>
            <p:cNvSpPr>
              <a:spLocks noChangeArrowheads="1"/>
            </p:cNvSpPr>
            <p:nvPr/>
          </p:nvSpPr>
          <p:spPr bwMode="auto">
            <a:xfrm>
              <a:off x="6613526" y="2897188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Rectangle 73"/>
            <p:cNvSpPr>
              <a:spLocks noChangeArrowheads="1"/>
            </p:cNvSpPr>
            <p:nvPr/>
          </p:nvSpPr>
          <p:spPr bwMode="auto">
            <a:xfrm>
              <a:off x="6646863" y="2897188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Rectangle 74"/>
            <p:cNvSpPr>
              <a:spLocks noChangeArrowheads="1"/>
            </p:cNvSpPr>
            <p:nvPr/>
          </p:nvSpPr>
          <p:spPr bwMode="auto">
            <a:xfrm>
              <a:off x="6675438" y="2897188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Oval 75"/>
            <p:cNvSpPr>
              <a:spLocks noChangeArrowheads="1"/>
            </p:cNvSpPr>
            <p:nvPr/>
          </p:nvSpPr>
          <p:spPr bwMode="auto">
            <a:xfrm>
              <a:off x="6910388" y="2925763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Rectangle 76"/>
            <p:cNvSpPr>
              <a:spLocks noChangeArrowheads="1"/>
            </p:cNvSpPr>
            <p:nvPr/>
          </p:nvSpPr>
          <p:spPr bwMode="auto">
            <a:xfrm>
              <a:off x="6499226" y="3049588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Rectangle 77"/>
            <p:cNvSpPr>
              <a:spLocks noChangeArrowheads="1"/>
            </p:cNvSpPr>
            <p:nvPr/>
          </p:nvSpPr>
          <p:spPr bwMode="auto">
            <a:xfrm>
              <a:off x="6521451" y="3074988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Rectangle 78"/>
            <p:cNvSpPr>
              <a:spLocks noChangeArrowheads="1"/>
            </p:cNvSpPr>
            <p:nvPr/>
          </p:nvSpPr>
          <p:spPr bwMode="auto">
            <a:xfrm>
              <a:off x="6550026" y="3074988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ectangle 79"/>
            <p:cNvSpPr>
              <a:spLocks noChangeArrowheads="1"/>
            </p:cNvSpPr>
            <p:nvPr/>
          </p:nvSpPr>
          <p:spPr bwMode="auto">
            <a:xfrm>
              <a:off x="6581776" y="3074988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Rectangle 80"/>
            <p:cNvSpPr>
              <a:spLocks noChangeArrowheads="1"/>
            </p:cNvSpPr>
            <p:nvPr/>
          </p:nvSpPr>
          <p:spPr bwMode="auto">
            <a:xfrm>
              <a:off x="6613526" y="3074988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Rectangle 81"/>
            <p:cNvSpPr>
              <a:spLocks noChangeArrowheads="1"/>
            </p:cNvSpPr>
            <p:nvPr/>
          </p:nvSpPr>
          <p:spPr bwMode="auto">
            <a:xfrm>
              <a:off x="6646863" y="3074988"/>
              <a:ext cx="14288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Rectangle 82"/>
            <p:cNvSpPr>
              <a:spLocks noChangeArrowheads="1"/>
            </p:cNvSpPr>
            <p:nvPr/>
          </p:nvSpPr>
          <p:spPr bwMode="auto">
            <a:xfrm>
              <a:off x="6675438" y="3074988"/>
              <a:ext cx="17463" cy="968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Oval 83"/>
            <p:cNvSpPr>
              <a:spLocks noChangeArrowheads="1"/>
            </p:cNvSpPr>
            <p:nvPr/>
          </p:nvSpPr>
          <p:spPr bwMode="auto">
            <a:xfrm>
              <a:off x="6910388" y="3103563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Rectangle 84"/>
            <p:cNvSpPr>
              <a:spLocks noChangeArrowheads="1"/>
            </p:cNvSpPr>
            <p:nvPr/>
          </p:nvSpPr>
          <p:spPr bwMode="auto">
            <a:xfrm>
              <a:off x="6499226" y="3232151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ectangle 85"/>
            <p:cNvSpPr>
              <a:spLocks noChangeArrowheads="1"/>
            </p:cNvSpPr>
            <p:nvPr/>
          </p:nvSpPr>
          <p:spPr bwMode="auto">
            <a:xfrm>
              <a:off x="6521451" y="3257551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 86"/>
            <p:cNvSpPr>
              <a:spLocks noChangeArrowheads="1"/>
            </p:cNvSpPr>
            <p:nvPr/>
          </p:nvSpPr>
          <p:spPr bwMode="auto">
            <a:xfrm>
              <a:off x="6550026" y="3257551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Rectangle 87"/>
            <p:cNvSpPr>
              <a:spLocks noChangeArrowheads="1"/>
            </p:cNvSpPr>
            <p:nvPr/>
          </p:nvSpPr>
          <p:spPr bwMode="auto">
            <a:xfrm>
              <a:off x="6581776" y="3257551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Rectangle 88"/>
            <p:cNvSpPr>
              <a:spLocks noChangeArrowheads="1"/>
            </p:cNvSpPr>
            <p:nvPr/>
          </p:nvSpPr>
          <p:spPr bwMode="auto">
            <a:xfrm>
              <a:off x="6613526" y="3257551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ctangle 89"/>
            <p:cNvSpPr>
              <a:spLocks noChangeArrowheads="1"/>
            </p:cNvSpPr>
            <p:nvPr/>
          </p:nvSpPr>
          <p:spPr bwMode="auto">
            <a:xfrm>
              <a:off x="6646863" y="3257551"/>
              <a:ext cx="14288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Rectangle 90"/>
            <p:cNvSpPr>
              <a:spLocks noChangeArrowheads="1"/>
            </p:cNvSpPr>
            <p:nvPr/>
          </p:nvSpPr>
          <p:spPr bwMode="auto">
            <a:xfrm>
              <a:off x="6675438" y="3257551"/>
              <a:ext cx="17463" cy="92075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Oval 91"/>
            <p:cNvSpPr>
              <a:spLocks noChangeArrowheads="1"/>
            </p:cNvSpPr>
            <p:nvPr/>
          </p:nvSpPr>
          <p:spPr bwMode="auto">
            <a:xfrm>
              <a:off x="6910388" y="3286126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92"/>
            <p:cNvSpPr>
              <a:spLocks noChangeArrowheads="1"/>
            </p:cNvSpPr>
            <p:nvPr/>
          </p:nvSpPr>
          <p:spPr bwMode="auto">
            <a:xfrm>
              <a:off x="6499226" y="3409951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Rectangle 93"/>
            <p:cNvSpPr>
              <a:spLocks noChangeArrowheads="1"/>
            </p:cNvSpPr>
            <p:nvPr/>
          </p:nvSpPr>
          <p:spPr bwMode="auto">
            <a:xfrm>
              <a:off x="6521451" y="3435351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Rectangle 94"/>
            <p:cNvSpPr>
              <a:spLocks noChangeArrowheads="1"/>
            </p:cNvSpPr>
            <p:nvPr/>
          </p:nvSpPr>
          <p:spPr bwMode="auto">
            <a:xfrm>
              <a:off x="6550026" y="3435351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Rectangle 95"/>
            <p:cNvSpPr>
              <a:spLocks noChangeArrowheads="1"/>
            </p:cNvSpPr>
            <p:nvPr/>
          </p:nvSpPr>
          <p:spPr bwMode="auto">
            <a:xfrm>
              <a:off x="6581776" y="3435351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Rectangle 96"/>
            <p:cNvSpPr>
              <a:spLocks noChangeArrowheads="1"/>
            </p:cNvSpPr>
            <p:nvPr/>
          </p:nvSpPr>
          <p:spPr bwMode="auto">
            <a:xfrm>
              <a:off x="6613526" y="3435351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Rectangle 97"/>
            <p:cNvSpPr>
              <a:spLocks noChangeArrowheads="1"/>
            </p:cNvSpPr>
            <p:nvPr/>
          </p:nvSpPr>
          <p:spPr bwMode="auto">
            <a:xfrm>
              <a:off x="6646863" y="3435351"/>
              <a:ext cx="14288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Rectangle 98"/>
            <p:cNvSpPr>
              <a:spLocks noChangeArrowheads="1"/>
            </p:cNvSpPr>
            <p:nvPr/>
          </p:nvSpPr>
          <p:spPr bwMode="auto">
            <a:xfrm>
              <a:off x="6675438" y="3435351"/>
              <a:ext cx="17463" cy="93663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Oval 99"/>
            <p:cNvSpPr>
              <a:spLocks noChangeArrowheads="1"/>
            </p:cNvSpPr>
            <p:nvPr/>
          </p:nvSpPr>
          <p:spPr bwMode="auto">
            <a:xfrm>
              <a:off x="6910388" y="3463926"/>
              <a:ext cx="36513" cy="36513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Rectangle 100"/>
            <p:cNvSpPr>
              <a:spLocks noChangeArrowheads="1"/>
            </p:cNvSpPr>
            <p:nvPr/>
          </p:nvSpPr>
          <p:spPr bwMode="auto">
            <a:xfrm>
              <a:off x="6499226" y="3589338"/>
              <a:ext cx="493713" cy="142875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Rectangle 101"/>
            <p:cNvSpPr>
              <a:spLocks noChangeArrowheads="1"/>
            </p:cNvSpPr>
            <p:nvPr/>
          </p:nvSpPr>
          <p:spPr bwMode="auto">
            <a:xfrm>
              <a:off x="6521451" y="3614738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Rectangle 102"/>
            <p:cNvSpPr>
              <a:spLocks noChangeArrowheads="1"/>
            </p:cNvSpPr>
            <p:nvPr/>
          </p:nvSpPr>
          <p:spPr bwMode="auto">
            <a:xfrm>
              <a:off x="6550026" y="3614738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Rectangle 103"/>
            <p:cNvSpPr>
              <a:spLocks noChangeArrowheads="1"/>
            </p:cNvSpPr>
            <p:nvPr/>
          </p:nvSpPr>
          <p:spPr bwMode="auto">
            <a:xfrm>
              <a:off x="6581776" y="3614738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Rectangle 104"/>
            <p:cNvSpPr>
              <a:spLocks noChangeArrowheads="1"/>
            </p:cNvSpPr>
            <p:nvPr/>
          </p:nvSpPr>
          <p:spPr bwMode="auto">
            <a:xfrm>
              <a:off x="6613526" y="3614738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Rectangle 105"/>
            <p:cNvSpPr>
              <a:spLocks noChangeArrowheads="1"/>
            </p:cNvSpPr>
            <p:nvPr/>
          </p:nvSpPr>
          <p:spPr bwMode="auto">
            <a:xfrm>
              <a:off x="6646863" y="3614738"/>
              <a:ext cx="14288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Rectangle 106"/>
            <p:cNvSpPr>
              <a:spLocks noChangeArrowheads="1"/>
            </p:cNvSpPr>
            <p:nvPr/>
          </p:nvSpPr>
          <p:spPr bwMode="auto">
            <a:xfrm>
              <a:off x="6675438" y="3614738"/>
              <a:ext cx="17463" cy="95250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Oval 107"/>
            <p:cNvSpPr>
              <a:spLocks noChangeArrowheads="1"/>
            </p:cNvSpPr>
            <p:nvPr/>
          </p:nvSpPr>
          <p:spPr bwMode="auto">
            <a:xfrm>
              <a:off x="6910388" y="3643313"/>
              <a:ext cx="36513" cy="3492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Rectangle 108"/>
            <p:cNvSpPr>
              <a:spLocks noChangeArrowheads="1"/>
            </p:cNvSpPr>
            <p:nvPr/>
          </p:nvSpPr>
          <p:spPr bwMode="auto">
            <a:xfrm>
              <a:off x="6499226" y="3771901"/>
              <a:ext cx="493713" cy="141288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Rectangle 124"/>
            <p:cNvSpPr>
              <a:spLocks noChangeArrowheads="1"/>
            </p:cNvSpPr>
            <p:nvPr/>
          </p:nvSpPr>
          <p:spPr bwMode="auto">
            <a:xfrm>
              <a:off x="6418263" y="2257426"/>
              <a:ext cx="481013" cy="493713"/>
            </a:xfrm>
            <a:prstGeom prst="rect">
              <a:avLst/>
            </a:pr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Rectangle 125"/>
            <p:cNvSpPr>
              <a:spLocks noChangeArrowheads="1"/>
            </p:cNvSpPr>
            <p:nvPr/>
          </p:nvSpPr>
          <p:spPr bwMode="auto">
            <a:xfrm>
              <a:off x="6453188" y="2286001"/>
              <a:ext cx="411163" cy="396875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Rectangle 126"/>
            <p:cNvSpPr>
              <a:spLocks noChangeArrowheads="1"/>
            </p:cNvSpPr>
            <p:nvPr/>
          </p:nvSpPr>
          <p:spPr bwMode="auto">
            <a:xfrm>
              <a:off x="6481763" y="2314576"/>
              <a:ext cx="354013" cy="336550"/>
            </a:xfrm>
            <a:prstGeom prst="rect">
              <a:avLst/>
            </a:pr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Rectangle 127"/>
            <p:cNvSpPr>
              <a:spLocks noChangeArrowheads="1"/>
            </p:cNvSpPr>
            <p:nvPr/>
          </p:nvSpPr>
          <p:spPr bwMode="auto">
            <a:xfrm>
              <a:off x="6496051" y="2336801"/>
              <a:ext cx="14288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Rectangle 128"/>
            <p:cNvSpPr>
              <a:spLocks noChangeArrowheads="1"/>
            </p:cNvSpPr>
            <p:nvPr/>
          </p:nvSpPr>
          <p:spPr bwMode="auto">
            <a:xfrm>
              <a:off x="6521451" y="2336801"/>
              <a:ext cx="11113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29"/>
            <p:cNvSpPr>
              <a:spLocks noChangeArrowheads="1"/>
            </p:cNvSpPr>
            <p:nvPr/>
          </p:nvSpPr>
          <p:spPr bwMode="auto">
            <a:xfrm>
              <a:off x="6546851" y="2336801"/>
              <a:ext cx="9525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Rectangle 130"/>
            <p:cNvSpPr>
              <a:spLocks noChangeArrowheads="1"/>
            </p:cNvSpPr>
            <p:nvPr/>
          </p:nvSpPr>
          <p:spPr bwMode="auto">
            <a:xfrm>
              <a:off x="6570663" y="2336801"/>
              <a:ext cx="11113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1"/>
            <p:cNvSpPr>
              <a:spLocks noChangeArrowheads="1"/>
            </p:cNvSpPr>
            <p:nvPr/>
          </p:nvSpPr>
          <p:spPr bwMode="auto">
            <a:xfrm>
              <a:off x="6592888" y="2336801"/>
              <a:ext cx="14288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Rectangle 132"/>
            <p:cNvSpPr>
              <a:spLocks noChangeArrowheads="1"/>
            </p:cNvSpPr>
            <p:nvPr/>
          </p:nvSpPr>
          <p:spPr bwMode="auto">
            <a:xfrm>
              <a:off x="6618288" y="2336801"/>
              <a:ext cx="14288" cy="300038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Oval 133"/>
            <p:cNvSpPr>
              <a:spLocks noChangeArrowheads="1"/>
            </p:cNvSpPr>
            <p:nvPr/>
          </p:nvSpPr>
          <p:spPr bwMode="auto">
            <a:xfrm>
              <a:off x="6770688" y="2357438"/>
              <a:ext cx="28575" cy="28575"/>
            </a:xfrm>
            <a:prstGeom prst="ellipse">
              <a:avLst/>
            </a:prstGeom>
            <a:solidFill>
              <a:srgbClr val="009E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Rectangle 134"/>
            <p:cNvSpPr>
              <a:spLocks noChangeArrowheads="1"/>
            </p:cNvSpPr>
            <p:nvPr/>
          </p:nvSpPr>
          <p:spPr bwMode="auto">
            <a:xfrm>
              <a:off x="5486401" y="3429001"/>
              <a:ext cx="1620838" cy="13557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35"/>
            <p:cNvSpPr>
              <a:spLocks/>
            </p:cNvSpPr>
            <p:nvPr/>
          </p:nvSpPr>
          <p:spPr bwMode="auto">
            <a:xfrm>
              <a:off x="5454651" y="3481388"/>
              <a:ext cx="1719263" cy="1296988"/>
            </a:xfrm>
            <a:custGeom>
              <a:avLst/>
              <a:gdLst>
                <a:gd name="T0" fmla="*/ 482 w 482"/>
                <a:gd name="T1" fmla="*/ 10 h 363"/>
                <a:gd name="T2" fmla="*/ 473 w 482"/>
                <a:gd name="T3" fmla="*/ 0 h 363"/>
                <a:gd name="T4" fmla="*/ 9 w 482"/>
                <a:gd name="T5" fmla="*/ 0 h 363"/>
                <a:gd name="T6" fmla="*/ 0 w 482"/>
                <a:gd name="T7" fmla="*/ 10 h 363"/>
                <a:gd name="T8" fmla="*/ 0 w 482"/>
                <a:gd name="T9" fmla="*/ 325 h 363"/>
                <a:gd name="T10" fmla="*/ 9 w 482"/>
                <a:gd name="T11" fmla="*/ 335 h 363"/>
                <a:gd name="T12" fmla="*/ 224 w 482"/>
                <a:gd name="T13" fmla="*/ 335 h 363"/>
                <a:gd name="T14" fmla="*/ 217 w 482"/>
                <a:gd name="T15" fmla="*/ 356 h 363"/>
                <a:gd name="T16" fmla="*/ 174 w 482"/>
                <a:gd name="T17" fmla="*/ 356 h 363"/>
                <a:gd name="T18" fmla="*/ 174 w 482"/>
                <a:gd name="T19" fmla="*/ 363 h 363"/>
                <a:gd name="T20" fmla="*/ 306 w 482"/>
                <a:gd name="T21" fmla="*/ 363 h 363"/>
                <a:gd name="T22" fmla="*/ 306 w 482"/>
                <a:gd name="T23" fmla="*/ 356 h 363"/>
                <a:gd name="T24" fmla="*/ 271 w 482"/>
                <a:gd name="T25" fmla="*/ 356 h 363"/>
                <a:gd name="T26" fmla="*/ 264 w 482"/>
                <a:gd name="T27" fmla="*/ 335 h 363"/>
                <a:gd name="T28" fmla="*/ 473 w 482"/>
                <a:gd name="T29" fmla="*/ 335 h 363"/>
                <a:gd name="T30" fmla="*/ 482 w 482"/>
                <a:gd name="T31" fmla="*/ 325 h 363"/>
                <a:gd name="T32" fmla="*/ 482 w 482"/>
                <a:gd name="T33" fmla="*/ 1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2" h="363">
                  <a:moveTo>
                    <a:pt x="482" y="10"/>
                  </a:moveTo>
                  <a:cubicBezTo>
                    <a:pt x="482" y="4"/>
                    <a:pt x="478" y="0"/>
                    <a:pt x="47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30"/>
                    <a:pt x="4" y="335"/>
                    <a:pt x="9" y="335"/>
                  </a:cubicBezTo>
                  <a:cubicBezTo>
                    <a:pt x="224" y="335"/>
                    <a:pt x="224" y="335"/>
                    <a:pt x="224" y="335"/>
                  </a:cubicBezTo>
                  <a:cubicBezTo>
                    <a:pt x="217" y="356"/>
                    <a:pt x="217" y="356"/>
                    <a:pt x="217" y="356"/>
                  </a:cubicBezTo>
                  <a:cubicBezTo>
                    <a:pt x="174" y="356"/>
                    <a:pt x="174" y="356"/>
                    <a:pt x="174" y="356"/>
                  </a:cubicBezTo>
                  <a:cubicBezTo>
                    <a:pt x="174" y="363"/>
                    <a:pt x="174" y="363"/>
                    <a:pt x="174" y="363"/>
                  </a:cubicBezTo>
                  <a:cubicBezTo>
                    <a:pt x="306" y="363"/>
                    <a:pt x="306" y="363"/>
                    <a:pt x="306" y="363"/>
                  </a:cubicBezTo>
                  <a:cubicBezTo>
                    <a:pt x="306" y="356"/>
                    <a:pt x="306" y="356"/>
                    <a:pt x="306" y="356"/>
                  </a:cubicBezTo>
                  <a:cubicBezTo>
                    <a:pt x="271" y="356"/>
                    <a:pt x="271" y="356"/>
                    <a:pt x="271" y="356"/>
                  </a:cubicBezTo>
                  <a:cubicBezTo>
                    <a:pt x="264" y="335"/>
                    <a:pt x="264" y="335"/>
                    <a:pt x="264" y="335"/>
                  </a:cubicBezTo>
                  <a:cubicBezTo>
                    <a:pt x="473" y="335"/>
                    <a:pt x="473" y="335"/>
                    <a:pt x="473" y="335"/>
                  </a:cubicBezTo>
                  <a:cubicBezTo>
                    <a:pt x="478" y="335"/>
                    <a:pt x="482" y="330"/>
                    <a:pt x="482" y="325"/>
                  </a:cubicBezTo>
                  <a:lnTo>
                    <a:pt x="482" y="10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Rectangle 136"/>
            <p:cNvSpPr>
              <a:spLocks noChangeArrowheads="1"/>
            </p:cNvSpPr>
            <p:nvPr/>
          </p:nvSpPr>
          <p:spPr bwMode="auto">
            <a:xfrm>
              <a:off x="5492751" y="3524251"/>
              <a:ext cx="1638300" cy="92075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37"/>
            <p:cNvSpPr>
              <a:spLocks/>
            </p:cNvSpPr>
            <p:nvPr/>
          </p:nvSpPr>
          <p:spPr bwMode="auto">
            <a:xfrm>
              <a:off x="5535613" y="4260851"/>
              <a:ext cx="800100" cy="184150"/>
            </a:xfrm>
            <a:custGeom>
              <a:avLst/>
              <a:gdLst>
                <a:gd name="T0" fmla="*/ 138 w 224"/>
                <a:gd name="T1" fmla="*/ 8 h 52"/>
                <a:gd name="T2" fmla="*/ 0 w 224"/>
                <a:gd name="T3" fmla="*/ 52 h 52"/>
                <a:gd name="T4" fmla="*/ 79 w 224"/>
                <a:gd name="T5" fmla="*/ 52 h 52"/>
                <a:gd name="T6" fmla="*/ 224 w 224"/>
                <a:gd name="T7" fmla="*/ 52 h 52"/>
                <a:gd name="T8" fmla="*/ 138 w 224"/>
                <a:gd name="T9" fmla="*/ 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52">
                  <a:moveTo>
                    <a:pt x="138" y="8"/>
                  </a:moveTo>
                  <a:cubicBezTo>
                    <a:pt x="90" y="0"/>
                    <a:pt x="38" y="14"/>
                    <a:pt x="0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00" y="28"/>
                    <a:pt x="170" y="13"/>
                    <a:pt x="138" y="8"/>
                  </a:cubicBezTo>
                  <a:close/>
                </a:path>
              </a:pathLst>
            </a:custGeom>
            <a:solidFill>
              <a:srgbClr val="79A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38"/>
            <p:cNvSpPr>
              <a:spLocks/>
            </p:cNvSpPr>
            <p:nvPr/>
          </p:nvSpPr>
          <p:spPr bwMode="auto">
            <a:xfrm>
              <a:off x="5907088" y="4089401"/>
              <a:ext cx="1223963" cy="355600"/>
            </a:xfrm>
            <a:custGeom>
              <a:avLst/>
              <a:gdLst>
                <a:gd name="T0" fmla="*/ 0 w 343"/>
                <a:gd name="T1" fmla="*/ 100 h 100"/>
                <a:gd name="T2" fmla="*/ 343 w 343"/>
                <a:gd name="T3" fmla="*/ 100 h 100"/>
                <a:gd name="T4" fmla="*/ 343 w 343"/>
                <a:gd name="T5" fmla="*/ 81 h 100"/>
                <a:gd name="T6" fmla="*/ 0 w 343"/>
                <a:gd name="T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100">
                  <a:moveTo>
                    <a:pt x="0" y="100"/>
                  </a:moveTo>
                  <a:cubicBezTo>
                    <a:pt x="343" y="100"/>
                    <a:pt x="343" y="100"/>
                    <a:pt x="343" y="100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242" y="0"/>
                    <a:pt x="94" y="6"/>
                    <a:pt x="0" y="100"/>
                  </a:cubicBezTo>
                  <a:close/>
                </a:path>
              </a:pathLst>
            </a:custGeom>
            <a:solidFill>
              <a:srgbClr val="7FB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reeform 139"/>
            <p:cNvSpPr>
              <a:spLocks/>
            </p:cNvSpPr>
            <p:nvPr/>
          </p:nvSpPr>
          <p:spPr bwMode="auto">
            <a:xfrm>
              <a:off x="6375401" y="4289426"/>
              <a:ext cx="669925" cy="155575"/>
            </a:xfrm>
            <a:custGeom>
              <a:avLst/>
              <a:gdLst>
                <a:gd name="T0" fmla="*/ 116 w 188"/>
                <a:gd name="T1" fmla="*/ 7 h 44"/>
                <a:gd name="T2" fmla="*/ 0 w 188"/>
                <a:gd name="T3" fmla="*/ 44 h 44"/>
                <a:gd name="T4" fmla="*/ 66 w 188"/>
                <a:gd name="T5" fmla="*/ 44 h 44"/>
                <a:gd name="T6" fmla="*/ 188 w 188"/>
                <a:gd name="T7" fmla="*/ 44 h 44"/>
                <a:gd name="T8" fmla="*/ 116 w 188"/>
                <a:gd name="T9" fmla="*/ 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8" h="44">
                  <a:moveTo>
                    <a:pt x="116" y="7"/>
                  </a:moveTo>
                  <a:cubicBezTo>
                    <a:pt x="75" y="0"/>
                    <a:pt x="31" y="12"/>
                    <a:pt x="0" y="44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188" y="44"/>
                    <a:pt x="188" y="44"/>
                    <a:pt x="188" y="44"/>
                  </a:cubicBezTo>
                  <a:cubicBezTo>
                    <a:pt x="168" y="24"/>
                    <a:pt x="142" y="11"/>
                    <a:pt x="116" y="7"/>
                  </a:cubicBezTo>
                  <a:close/>
                </a:path>
              </a:pathLst>
            </a:custGeom>
            <a:solidFill>
              <a:srgbClr val="BAD8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152"/>
            <p:cNvSpPr>
              <a:spLocks/>
            </p:cNvSpPr>
            <p:nvPr/>
          </p:nvSpPr>
          <p:spPr bwMode="auto">
            <a:xfrm>
              <a:off x="6892926" y="4821238"/>
              <a:ext cx="177800" cy="88900"/>
            </a:xfrm>
            <a:custGeom>
              <a:avLst/>
              <a:gdLst>
                <a:gd name="T0" fmla="*/ 25 w 50"/>
                <a:gd name="T1" fmla="*/ 0 h 25"/>
                <a:gd name="T2" fmla="*/ 0 w 50"/>
                <a:gd name="T3" fmla="*/ 25 h 25"/>
                <a:gd name="T4" fmla="*/ 50 w 50"/>
                <a:gd name="T5" fmla="*/ 25 h 25"/>
                <a:gd name="T6" fmla="*/ 25 w 50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5">
                  <a:moveTo>
                    <a:pt x="25" y="0"/>
                  </a:moveTo>
                  <a:cubicBezTo>
                    <a:pt x="12" y="0"/>
                    <a:pt x="0" y="11"/>
                    <a:pt x="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153"/>
            <p:cNvSpPr>
              <a:spLocks/>
            </p:cNvSpPr>
            <p:nvPr/>
          </p:nvSpPr>
          <p:spPr bwMode="auto">
            <a:xfrm>
              <a:off x="5492751" y="4813301"/>
              <a:ext cx="1339850" cy="93663"/>
            </a:xfrm>
            <a:custGeom>
              <a:avLst/>
              <a:gdLst>
                <a:gd name="T0" fmla="*/ 844 w 844"/>
                <a:gd name="T1" fmla="*/ 59 h 59"/>
                <a:gd name="T2" fmla="*/ 0 w 844"/>
                <a:gd name="T3" fmla="*/ 59 h 59"/>
                <a:gd name="T4" fmla="*/ 0 w 844"/>
                <a:gd name="T5" fmla="*/ 34 h 59"/>
                <a:gd name="T6" fmla="*/ 88 w 844"/>
                <a:gd name="T7" fmla="*/ 0 h 59"/>
                <a:gd name="T8" fmla="*/ 758 w 844"/>
                <a:gd name="T9" fmla="*/ 0 h 59"/>
                <a:gd name="T10" fmla="*/ 844 w 844"/>
                <a:gd name="T11" fmla="*/ 34 h 59"/>
                <a:gd name="T12" fmla="*/ 844 w 844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4" h="59">
                  <a:moveTo>
                    <a:pt x="844" y="59"/>
                  </a:moveTo>
                  <a:lnTo>
                    <a:pt x="0" y="59"/>
                  </a:lnTo>
                  <a:lnTo>
                    <a:pt x="0" y="34"/>
                  </a:lnTo>
                  <a:lnTo>
                    <a:pt x="88" y="0"/>
                  </a:lnTo>
                  <a:lnTo>
                    <a:pt x="758" y="0"/>
                  </a:lnTo>
                  <a:lnTo>
                    <a:pt x="844" y="34"/>
                  </a:lnTo>
                  <a:lnTo>
                    <a:pt x="844" y="59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154"/>
            <p:cNvSpPr>
              <a:spLocks/>
            </p:cNvSpPr>
            <p:nvPr/>
          </p:nvSpPr>
          <p:spPr bwMode="auto">
            <a:xfrm>
              <a:off x="6538913" y="4756151"/>
              <a:ext cx="446088" cy="131763"/>
            </a:xfrm>
            <a:custGeom>
              <a:avLst/>
              <a:gdLst>
                <a:gd name="T0" fmla="*/ 123 w 125"/>
                <a:gd name="T1" fmla="*/ 37 h 37"/>
                <a:gd name="T2" fmla="*/ 0 w 125"/>
                <a:gd name="T3" fmla="*/ 4 h 37"/>
                <a:gd name="T4" fmla="*/ 0 w 125"/>
                <a:gd name="T5" fmla="*/ 0 h 37"/>
                <a:gd name="T6" fmla="*/ 125 w 125"/>
                <a:gd name="T7" fmla="*/ 34 h 37"/>
                <a:gd name="T8" fmla="*/ 123 w 125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37">
                  <a:moveTo>
                    <a:pt x="123" y="37"/>
                  </a:moveTo>
                  <a:cubicBezTo>
                    <a:pt x="86" y="16"/>
                    <a:pt x="43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4" y="1"/>
                    <a:pt x="87" y="12"/>
                    <a:pt x="125" y="34"/>
                  </a:cubicBezTo>
                  <a:lnTo>
                    <a:pt x="123" y="37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155"/>
            <p:cNvSpPr>
              <a:spLocks/>
            </p:cNvSpPr>
            <p:nvPr/>
          </p:nvSpPr>
          <p:spPr bwMode="auto">
            <a:xfrm>
              <a:off x="5772151" y="3435351"/>
              <a:ext cx="139700" cy="68263"/>
            </a:xfrm>
            <a:custGeom>
              <a:avLst/>
              <a:gdLst>
                <a:gd name="T0" fmla="*/ 19 w 39"/>
                <a:gd name="T1" fmla="*/ 0 h 19"/>
                <a:gd name="T2" fmla="*/ 0 w 39"/>
                <a:gd name="T3" fmla="*/ 19 h 19"/>
                <a:gd name="T4" fmla="*/ 39 w 39"/>
                <a:gd name="T5" fmla="*/ 19 h 19"/>
                <a:gd name="T6" fmla="*/ 19 w 39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9">
                  <a:moveTo>
                    <a:pt x="19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9"/>
                    <a:pt x="30" y="0"/>
                    <a:pt x="19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156"/>
            <p:cNvSpPr>
              <a:spLocks/>
            </p:cNvSpPr>
            <p:nvPr/>
          </p:nvSpPr>
          <p:spPr bwMode="auto">
            <a:xfrm>
              <a:off x="6264276" y="3435351"/>
              <a:ext cx="136525" cy="68263"/>
            </a:xfrm>
            <a:custGeom>
              <a:avLst/>
              <a:gdLst>
                <a:gd name="T0" fmla="*/ 19 w 38"/>
                <a:gd name="T1" fmla="*/ 0 h 19"/>
                <a:gd name="T2" fmla="*/ 0 w 38"/>
                <a:gd name="T3" fmla="*/ 19 h 19"/>
                <a:gd name="T4" fmla="*/ 38 w 38"/>
                <a:gd name="T5" fmla="*/ 19 h 19"/>
                <a:gd name="T6" fmla="*/ 19 w 38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9">
                  <a:moveTo>
                    <a:pt x="19" y="0"/>
                  </a:moveTo>
                  <a:cubicBezTo>
                    <a:pt x="8" y="0"/>
                    <a:pt x="0" y="9"/>
                    <a:pt x="0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8" y="9"/>
                    <a:pt x="30" y="0"/>
                    <a:pt x="19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157"/>
            <p:cNvSpPr>
              <a:spLocks/>
            </p:cNvSpPr>
            <p:nvPr/>
          </p:nvSpPr>
          <p:spPr bwMode="auto">
            <a:xfrm>
              <a:off x="6753226" y="3435351"/>
              <a:ext cx="139700" cy="68263"/>
            </a:xfrm>
            <a:custGeom>
              <a:avLst/>
              <a:gdLst>
                <a:gd name="T0" fmla="*/ 19 w 39"/>
                <a:gd name="T1" fmla="*/ 0 h 19"/>
                <a:gd name="T2" fmla="*/ 0 w 39"/>
                <a:gd name="T3" fmla="*/ 19 h 19"/>
                <a:gd name="T4" fmla="*/ 39 w 39"/>
                <a:gd name="T5" fmla="*/ 19 h 19"/>
                <a:gd name="T6" fmla="*/ 19 w 39"/>
                <a:gd name="T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9">
                  <a:moveTo>
                    <a:pt x="19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9"/>
                    <a:pt x="30" y="0"/>
                    <a:pt x="19" y="0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158"/>
            <p:cNvSpPr>
              <a:spLocks/>
            </p:cNvSpPr>
            <p:nvPr/>
          </p:nvSpPr>
          <p:spPr bwMode="auto">
            <a:xfrm>
              <a:off x="5900738" y="2403476"/>
              <a:ext cx="177800" cy="90488"/>
            </a:xfrm>
            <a:custGeom>
              <a:avLst/>
              <a:gdLst>
                <a:gd name="T0" fmla="*/ 25 w 50"/>
                <a:gd name="T1" fmla="*/ 0 h 25"/>
                <a:gd name="T2" fmla="*/ 0 w 50"/>
                <a:gd name="T3" fmla="*/ 25 h 25"/>
                <a:gd name="T4" fmla="*/ 50 w 50"/>
                <a:gd name="T5" fmla="*/ 25 h 25"/>
                <a:gd name="T6" fmla="*/ 25 w 50"/>
                <a:gd name="T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25">
                  <a:moveTo>
                    <a:pt x="25" y="0"/>
                  </a:moveTo>
                  <a:cubicBezTo>
                    <a:pt x="12" y="0"/>
                    <a:pt x="0" y="11"/>
                    <a:pt x="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solidFill>
              <a:srgbClr val="EB3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159"/>
            <p:cNvSpPr>
              <a:spLocks/>
            </p:cNvSpPr>
            <p:nvPr/>
          </p:nvSpPr>
          <p:spPr bwMode="auto">
            <a:xfrm>
              <a:off x="6599238" y="2197101"/>
              <a:ext cx="119063" cy="60325"/>
            </a:xfrm>
            <a:custGeom>
              <a:avLst/>
              <a:gdLst>
                <a:gd name="T0" fmla="*/ 16 w 33"/>
                <a:gd name="T1" fmla="*/ 0 h 17"/>
                <a:gd name="T2" fmla="*/ 0 w 33"/>
                <a:gd name="T3" fmla="*/ 17 h 17"/>
                <a:gd name="T4" fmla="*/ 33 w 33"/>
                <a:gd name="T5" fmla="*/ 17 h 17"/>
                <a:gd name="T6" fmla="*/ 16 w 33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7">
                  <a:moveTo>
                    <a:pt x="16" y="0"/>
                  </a:moveTo>
                  <a:cubicBezTo>
                    <a:pt x="8" y="0"/>
                    <a:pt x="0" y="8"/>
                    <a:pt x="0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8"/>
                    <a:pt x="25" y="0"/>
                    <a:pt x="16" y="0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160"/>
            <p:cNvSpPr>
              <a:spLocks/>
            </p:cNvSpPr>
            <p:nvPr/>
          </p:nvSpPr>
          <p:spPr bwMode="auto">
            <a:xfrm>
              <a:off x="6956426" y="2736851"/>
              <a:ext cx="117475" cy="57150"/>
            </a:xfrm>
            <a:custGeom>
              <a:avLst/>
              <a:gdLst>
                <a:gd name="T0" fmla="*/ 16 w 33"/>
                <a:gd name="T1" fmla="*/ 0 h 16"/>
                <a:gd name="T2" fmla="*/ 0 w 33"/>
                <a:gd name="T3" fmla="*/ 16 h 16"/>
                <a:gd name="T4" fmla="*/ 33 w 33"/>
                <a:gd name="T5" fmla="*/ 16 h 16"/>
                <a:gd name="T6" fmla="*/ 16 w 33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6">
                  <a:moveTo>
                    <a:pt x="16" y="0"/>
                  </a:moveTo>
                  <a:cubicBezTo>
                    <a:pt x="8" y="0"/>
                    <a:pt x="0" y="8"/>
                    <a:pt x="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8"/>
                    <a:pt x="25" y="0"/>
                    <a:pt x="16" y="0"/>
                  </a:cubicBez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161"/>
            <p:cNvSpPr>
              <a:spLocks/>
            </p:cNvSpPr>
            <p:nvPr/>
          </p:nvSpPr>
          <p:spPr bwMode="auto">
            <a:xfrm>
              <a:off x="5446713" y="2379663"/>
              <a:ext cx="560388" cy="1101725"/>
            </a:xfrm>
            <a:custGeom>
              <a:avLst/>
              <a:gdLst>
                <a:gd name="T0" fmla="*/ 110 w 157"/>
                <a:gd name="T1" fmla="*/ 309 h 309"/>
                <a:gd name="T2" fmla="*/ 107 w 157"/>
                <a:gd name="T3" fmla="*/ 307 h 309"/>
                <a:gd name="T4" fmla="*/ 55 w 157"/>
                <a:gd name="T5" fmla="*/ 24 h 309"/>
                <a:gd name="T6" fmla="*/ 154 w 157"/>
                <a:gd name="T7" fmla="*/ 16 h 309"/>
                <a:gd name="T8" fmla="*/ 156 w 157"/>
                <a:gd name="T9" fmla="*/ 21 h 309"/>
                <a:gd name="T10" fmla="*/ 151 w 157"/>
                <a:gd name="T11" fmla="*/ 23 h 309"/>
                <a:gd name="T12" fmla="*/ 61 w 157"/>
                <a:gd name="T13" fmla="*/ 29 h 309"/>
                <a:gd name="T14" fmla="*/ 114 w 157"/>
                <a:gd name="T15" fmla="*/ 304 h 309"/>
                <a:gd name="T16" fmla="*/ 112 w 157"/>
                <a:gd name="T17" fmla="*/ 309 h 309"/>
                <a:gd name="T18" fmla="*/ 110 w 157"/>
                <a:gd name="T19" fmla="*/ 309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7" h="309">
                  <a:moveTo>
                    <a:pt x="110" y="309"/>
                  </a:moveTo>
                  <a:cubicBezTo>
                    <a:pt x="109" y="309"/>
                    <a:pt x="108" y="309"/>
                    <a:pt x="107" y="307"/>
                  </a:cubicBezTo>
                  <a:cubicBezTo>
                    <a:pt x="103" y="298"/>
                    <a:pt x="0" y="87"/>
                    <a:pt x="55" y="24"/>
                  </a:cubicBezTo>
                  <a:cubicBezTo>
                    <a:pt x="74" y="3"/>
                    <a:pt x="107" y="0"/>
                    <a:pt x="154" y="16"/>
                  </a:cubicBezTo>
                  <a:cubicBezTo>
                    <a:pt x="156" y="17"/>
                    <a:pt x="157" y="19"/>
                    <a:pt x="156" y="21"/>
                  </a:cubicBezTo>
                  <a:cubicBezTo>
                    <a:pt x="155" y="23"/>
                    <a:pt x="153" y="24"/>
                    <a:pt x="151" y="23"/>
                  </a:cubicBezTo>
                  <a:cubicBezTo>
                    <a:pt x="108" y="8"/>
                    <a:pt x="77" y="10"/>
                    <a:pt x="61" y="29"/>
                  </a:cubicBezTo>
                  <a:cubicBezTo>
                    <a:pt x="9" y="89"/>
                    <a:pt x="113" y="302"/>
                    <a:pt x="114" y="304"/>
                  </a:cubicBezTo>
                  <a:cubicBezTo>
                    <a:pt x="115" y="306"/>
                    <a:pt x="114" y="308"/>
                    <a:pt x="112" y="309"/>
                  </a:cubicBezTo>
                  <a:cubicBezTo>
                    <a:pt x="112" y="309"/>
                    <a:pt x="111" y="309"/>
                    <a:pt x="110" y="309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162"/>
            <p:cNvSpPr>
              <a:spLocks/>
            </p:cNvSpPr>
            <p:nvPr/>
          </p:nvSpPr>
          <p:spPr bwMode="auto">
            <a:xfrm>
              <a:off x="6813551" y="2725738"/>
              <a:ext cx="503238" cy="755650"/>
            </a:xfrm>
            <a:custGeom>
              <a:avLst/>
              <a:gdLst>
                <a:gd name="T0" fmla="*/ 5 w 141"/>
                <a:gd name="T1" fmla="*/ 212 h 212"/>
                <a:gd name="T2" fmla="*/ 2 w 141"/>
                <a:gd name="T3" fmla="*/ 212 h 212"/>
                <a:gd name="T4" fmla="*/ 2 w 141"/>
                <a:gd name="T5" fmla="*/ 206 h 212"/>
                <a:gd name="T6" fmla="*/ 108 w 141"/>
                <a:gd name="T7" fmla="*/ 19 h 212"/>
                <a:gd name="T8" fmla="*/ 55 w 141"/>
                <a:gd name="T9" fmla="*/ 18 h 212"/>
                <a:gd name="T10" fmla="*/ 51 w 141"/>
                <a:gd name="T11" fmla="*/ 15 h 212"/>
                <a:gd name="T12" fmla="*/ 53 w 141"/>
                <a:gd name="T13" fmla="*/ 10 h 212"/>
                <a:gd name="T14" fmla="*/ 114 w 141"/>
                <a:gd name="T15" fmla="*/ 14 h 212"/>
                <a:gd name="T16" fmla="*/ 8 w 141"/>
                <a:gd name="T17" fmla="*/ 211 h 212"/>
                <a:gd name="T18" fmla="*/ 5 w 141"/>
                <a:gd name="T19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212">
                  <a:moveTo>
                    <a:pt x="5" y="212"/>
                  </a:moveTo>
                  <a:cubicBezTo>
                    <a:pt x="4" y="212"/>
                    <a:pt x="3" y="212"/>
                    <a:pt x="2" y="212"/>
                  </a:cubicBezTo>
                  <a:cubicBezTo>
                    <a:pt x="1" y="210"/>
                    <a:pt x="0" y="208"/>
                    <a:pt x="2" y="206"/>
                  </a:cubicBezTo>
                  <a:cubicBezTo>
                    <a:pt x="38" y="164"/>
                    <a:pt x="128" y="49"/>
                    <a:pt x="108" y="19"/>
                  </a:cubicBezTo>
                  <a:cubicBezTo>
                    <a:pt x="102" y="9"/>
                    <a:pt x="84" y="9"/>
                    <a:pt x="55" y="18"/>
                  </a:cubicBezTo>
                  <a:cubicBezTo>
                    <a:pt x="53" y="18"/>
                    <a:pt x="51" y="17"/>
                    <a:pt x="51" y="15"/>
                  </a:cubicBezTo>
                  <a:cubicBezTo>
                    <a:pt x="50" y="13"/>
                    <a:pt x="51" y="11"/>
                    <a:pt x="53" y="10"/>
                  </a:cubicBezTo>
                  <a:cubicBezTo>
                    <a:pt x="86" y="0"/>
                    <a:pt x="106" y="2"/>
                    <a:pt x="114" y="14"/>
                  </a:cubicBezTo>
                  <a:cubicBezTo>
                    <a:pt x="141" y="55"/>
                    <a:pt x="21" y="195"/>
                    <a:pt x="8" y="211"/>
                  </a:cubicBezTo>
                  <a:cubicBezTo>
                    <a:pt x="7" y="212"/>
                    <a:pt x="6" y="212"/>
                    <a:pt x="5" y="212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163"/>
            <p:cNvSpPr>
              <a:spLocks/>
            </p:cNvSpPr>
            <p:nvPr/>
          </p:nvSpPr>
          <p:spPr bwMode="auto">
            <a:xfrm>
              <a:off x="6046788" y="2165351"/>
              <a:ext cx="628650" cy="1316038"/>
            </a:xfrm>
            <a:custGeom>
              <a:avLst/>
              <a:gdLst>
                <a:gd name="T0" fmla="*/ 82 w 176"/>
                <a:gd name="T1" fmla="*/ 369 h 369"/>
                <a:gd name="T2" fmla="*/ 78 w 176"/>
                <a:gd name="T3" fmla="*/ 367 h 369"/>
                <a:gd name="T4" fmla="*/ 76 w 176"/>
                <a:gd name="T5" fmla="*/ 25 h 369"/>
                <a:gd name="T6" fmla="*/ 173 w 176"/>
                <a:gd name="T7" fmla="*/ 14 h 369"/>
                <a:gd name="T8" fmla="*/ 176 w 176"/>
                <a:gd name="T9" fmla="*/ 19 h 369"/>
                <a:gd name="T10" fmla="*/ 171 w 176"/>
                <a:gd name="T11" fmla="*/ 21 h 369"/>
                <a:gd name="T12" fmla="*/ 81 w 176"/>
                <a:gd name="T13" fmla="*/ 31 h 369"/>
                <a:gd name="T14" fmla="*/ 86 w 176"/>
                <a:gd name="T15" fmla="*/ 365 h 369"/>
                <a:gd name="T16" fmla="*/ 83 w 176"/>
                <a:gd name="T17" fmla="*/ 369 h 369"/>
                <a:gd name="T18" fmla="*/ 82 w 176"/>
                <a:gd name="T19" fmla="*/ 369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369">
                  <a:moveTo>
                    <a:pt x="82" y="369"/>
                  </a:moveTo>
                  <a:cubicBezTo>
                    <a:pt x="80" y="369"/>
                    <a:pt x="79" y="368"/>
                    <a:pt x="78" y="367"/>
                  </a:cubicBezTo>
                  <a:cubicBezTo>
                    <a:pt x="75" y="356"/>
                    <a:pt x="0" y="99"/>
                    <a:pt x="76" y="25"/>
                  </a:cubicBezTo>
                  <a:cubicBezTo>
                    <a:pt x="98" y="4"/>
                    <a:pt x="131" y="0"/>
                    <a:pt x="173" y="14"/>
                  </a:cubicBezTo>
                  <a:cubicBezTo>
                    <a:pt x="175" y="14"/>
                    <a:pt x="176" y="17"/>
                    <a:pt x="176" y="19"/>
                  </a:cubicBezTo>
                  <a:cubicBezTo>
                    <a:pt x="175" y="21"/>
                    <a:pt x="173" y="22"/>
                    <a:pt x="171" y="21"/>
                  </a:cubicBezTo>
                  <a:cubicBezTo>
                    <a:pt x="131" y="8"/>
                    <a:pt x="101" y="11"/>
                    <a:pt x="81" y="31"/>
                  </a:cubicBezTo>
                  <a:cubicBezTo>
                    <a:pt x="8" y="101"/>
                    <a:pt x="85" y="362"/>
                    <a:pt x="86" y="365"/>
                  </a:cubicBezTo>
                  <a:cubicBezTo>
                    <a:pt x="86" y="367"/>
                    <a:pt x="85" y="369"/>
                    <a:pt x="83" y="369"/>
                  </a:cubicBezTo>
                  <a:cubicBezTo>
                    <a:pt x="83" y="369"/>
                    <a:pt x="82" y="369"/>
                    <a:pt x="82" y="369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8" name="Title 2"/>
          <p:cNvSpPr txBox="1">
            <a:spLocks/>
          </p:cNvSpPr>
          <p:nvPr/>
        </p:nvSpPr>
        <p:spPr>
          <a:xfrm>
            <a:off x="619745" y="241017"/>
            <a:ext cx="10515600" cy="789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Benefits of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Serverless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6955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078458" y="1207734"/>
            <a:ext cx="6690174" cy="4460232"/>
            <a:chOff x="5078313" y="565597"/>
            <a:chExt cx="6691123" cy="4460865"/>
          </a:xfrm>
        </p:grpSpPr>
        <p:sp>
          <p:nvSpPr>
            <p:cNvPr id="30" name="Title 4"/>
            <p:cNvSpPr txBox="1">
              <a:spLocks/>
            </p:cNvSpPr>
            <p:nvPr/>
          </p:nvSpPr>
          <p:spPr>
            <a:xfrm>
              <a:off x="5078313" y="565597"/>
              <a:ext cx="6277546" cy="790304"/>
            </a:xfrm>
            <a:prstGeom prst="rect">
              <a:avLst/>
            </a:prstGeom>
            <a:noFill/>
          </p:spPr>
          <p:txBody>
            <a:bodyPr vert="horz" wrap="square" lIns="143407" tIns="89630" rIns="143407" bIns="89630" rtlCol="0" anchor="b" anchorCtr="0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6000" b="0" kern="1200" cap="none" spc="-100" baseline="0">
                  <a:ln w="3175">
                    <a:noFill/>
                  </a:ln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l" defTabSz="914192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312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Segoe UI Light" panose="020B0502040204020203" pitchFamily="34" charset="0"/>
                </a:rPr>
                <a:t>Azure Functions</a:t>
              </a:r>
            </a:p>
          </p:txBody>
        </p:sp>
        <p:sp>
          <p:nvSpPr>
            <p:cNvPr id="37" name="Text Placeholder 5"/>
            <p:cNvSpPr txBox="1">
              <a:spLocks/>
            </p:cNvSpPr>
            <p:nvPr/>
          </p:nvSpPr>
          <p:spPr>
            <a:xfrm>
              <a:off x="5081830" y="1509001"/>
              <a:ext cx="6687605" cy="666364"/>
            </a:xfrm>
            <a:prstGeom prst="rect">
              <a:avLst/>
            </a:prstGeom>
            <a:noFill/>
          </p:spPr>
          <p:txBody>
            <a:bodyPr vert="horz" wrap="square" lIns="179259" tIns="143407" rIns="179259" bIns="143407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800" kern="1200" spc="0" baseline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75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rPr>
                <a:t>Process events with Serverless code.  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5271655" y="1458800"/>
              <a:ext cx="649778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271654" y="2268697"/>
              <a:ext cx="6497781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 Placeholder 5"/>
            <p:cNvSpPr txBox="1">
              <a:spLocks/>
            </p:cNvSpPr>
            <p:nvPr/>
          </p:nvSpPr>
          <p:spPr>
            <a:xfrm>
              <a:off x="5081830" y="2460412"/>
              <a:ext cx="6687605" cy="2566050"/>
            </a:xfrm>
            <a:prstGeom prst="rect">
              <a:avLst/>
            </a:prstGeom>
            <a:noFill/>
          </p:spPr>
          <p:txBody>
            <a:bodyPr vert="horz" wrap="square" lIns="179259" tIns="143407" rIns="179259" bIns="143407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None/>
                <a:tabLst/>
                <a:defRPr sz="2800" kern="1200" spc="0" baseline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75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Make composing Cloud Apps insanely easy</a:t>
              </a:r>
            </a:p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75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Develop Functions in C#, Node.js, F#, Python, PHP, Batch and more </a:t>
              </a:r>
            </a:p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75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Easily schedule event-driven tasks across services</a:t>
              </a:r>
            </a:p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75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Expose Functions as HTTP API endpoints</a:t>
              </a:r>
            </a:p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75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Scale Functions based on customer demand</a:t>
              </a:r>
            </a:p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75"/>
                </a:spcAft>
                <a:buClrTx/>
                <a:buSzPct val="90000"/>
                <a:buFont typeface="Arial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Segoe UI Semibold" panose="020B0702040204020203" pitchFamily="34" charset="0"/>
                </a:rPr>
                <a:t>Easily integrate with Logic Apps 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endParaRPr>
            </a:p>
          </p:txBody>
        </p:sp>
      </p:grpSp>
      <p:sp>
        <p:nvSpPr>
          <p:cNvPr id="18" name="Plus 17"/>
          <p:cNvSpPr/>
          <p:nvPr/>
        </p:nvSpPr>
        <p:spPr bwMode="auto">
          <a:xfrm>
            <a:off x="2823994" y="3164864"/>
            <a:ext cx="493371" cy="428686"/>
          </a:xfrm>
          <a:prstGeom prst="mathPlus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56" y="2406531"/>
            <a:ext cx="2041359" cy="194535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22027" y="2089798"/>
            <a:ext cx="1867218" cy="544688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Code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05947" y="2104359"/>
            <a:ext cx="1867218" cy="544688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Events + data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297" y="2474944"/>
            <a:ext cx="2102519" cy="185540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03041" y="2005018"/>
            <a:ext cx="2214088" cy="2395395"/>
            <a:chOff x="1702418" y="2004815"/>
            <a:chExt cx="2214402" cy="2395735"/>
          </a:xfrm>
        </p:grpSpPr>
        <p:pic>
          <p:nvPicPr>
            <p:cNvPr id="24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02418" y="2446408"/>
              <a:ext cx="2214402" cy="195414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710765" y="2004815"/>
              <a:ext cx="2197709" cy="544765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Azure Functions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582199" y="1838721"/>
            <a:ext cx="2462619" cy="2939846"/>
            <a:chOff x="1581558" y="1838495"/>
            <a:chExt cx="2462969" cy="2940263"/>
          </a:xfrm>
        </p:grpSpPr>
        <p:sp>
          <p:nvSpPr>
            <p:cNvPr id="6" name="Explosion 1 5"/>
            <p:cNvSpPr/>
            <p:nvPr/>
          </p:nvSpPr>
          <p:spPr bwMode="auto">
            <a:xfrm>
              <a:off x="1602533" y="1838495"/>
              <a:ext cx="2441994" cy="2940263"/>
            </a:xfrm>
            <a:prstGeom prst="irregularSeal1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 rot="21035138">
              <a:off x="1581558" y="2773624"/>
              <a:ext cx="2456122" cy="923330"/>
            </a:xfrm>
            <a:prstGeom prst="rect">
              <a:avLst/>
            </a:prstGeom>
            <a:noFill/>
          </p:spPr>
          <p:txBody>
            <a:bodyPr wrap="none" lIns="91427" tIns="45713" rIns="91427" bIns="45713" numCol="1">
              <a:prstTxWarp prst="textInflate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399" b="1" i="0" u="none" strike="noStrike" kern="1200" cap="none" spc="0" normalizeH="0" baseline="0" noProof="0" dirty="0">
                  <a:ln w="12700">
                    <a:solidFill>
                      <a:srgbClr val="0078D7">
                        <a:lumMod val="75000"/>
                      </a:srgbClr>
                    </a:solidFill>
                    <a:prstDash val="solid"/>
                  </a:ln>
                  <a:gradFill flip="none" rotWithShape="1">
                    <a:gsLst>
                      <a:gs pos="0">
                        <a:srgbClr val="FFFF00"/>
                      </a:gs>
                      <a:gs pos="100000">
                        <a:srgbClr val="D83B0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effectLst>
                    <a:outerShdw dist="38100" dir="2640000" algn="bl" rotWithShape="0">
                      <a:srgbClr val="0078D7">
                        <a:lumMod val="75000"/>
                      </a:srgbClr>
                    </a:outerShdw>
                  </a:effectLst>
                  <a:uLnTx/>
                  <a:uFillTx/>
                  <a:latin typeface="Comic Sans MS" panose="030F0702030302020204" pitchFamily="66" charset="0"/>
                  <a:ea typeface="+mn-ea"/>
                  <a:cs typeface="+mn-cs"/>
                </a:rPr>
                <a:t>BAM!!!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189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L 0.11237 0.008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44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81481E-6 L -0.13242 -0.00069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0" y="1186356"/>
            <a:ext cx="8493760" cy="2139688"/>
          </a:xfrm>
        </p:spPr>
        <p:txBody>
          <a:bodyPr/>
          <a:lstStyle/>
          <a:p>
            <a:r>
              <a:rPr lang="en-US" dirty="0"/>
              <a:t>Functions Hello World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6253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1" y="1181101"/>
            <a:ext cx="4677229" cy="2705100"/>
          </a:xfrm>
        </p:spPr>
        <p:txBody>
          <a:bodyPr/>
          <a:lstStyle/>
          <a:p>
            <a:r>
              <a:rPr lang="en-US" dirty="0">
                <a:gradFill>
                  <a:gsLst>
                    <a:gs pos="7080">
                      <a:schemeClr val="accent4"/>
                    </a:gs>
                    <a:gs pos="32743">
                      <a:schemeClr val="accent4"/>
                    </a:gs>
                  </a:gsLst>
                  <a:lin ang="5400000" scaled="1"/>
                </a:gradFill>
              </a:rPr>
              <a:t>A Lap Around Azure Functions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27002" y="5663820"/>
            <a:ext cx="3784600" cy="889380"/>
          </a:xfrm>
        </p:spPr>
        <p:txBody>
          <a:bodyPr/>
          <a:lstStyle/>
          <a:p>
            <a:r>
              <a:rPr lang="en-US" sz="1800" dirty="0">
                <a:gradFill>
                  <a:gsLst>
                    <a:gs pos="32743">
                      <a:schemeClr val="bg1"/>
                    </a:gs>
                    <a:gs pos="50000">
                      <a:schemeClr val="bg1"/>
                    </a:gs>
                  </a:gsLst>
                  <a:lin ang="5400000" scaled="1"/>
                </a:gradFill>
              </a:rPr>
              <a:t>Michael S. Collier</a:t>
            </a:r>
            <a:endParaRPr lang="en-US" dirty="0">
              <a:gradFill>
                <a:gsLst>
                  <a:gs pos="32743">
                    <a:schemeClr val="bg1"/>
                  </a:gs>
                  <a:gs pos="5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7002" y="3910500"/>
            <a:ext cx="4372395" cy="1766399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gradFill>
                  <a:gsLst>
                    <a:gs pos="32743">
                      <a:schemeClr val="bg1"/>
                    </a:gs>
                    <a:gs pos="50000">
                      <a:schemeClr val="bg1"/>
                    </a:gs>
                  </a:gsLst>
                  <a:lin ang="5400000" scaled="1"/>
                </a:gradFill>
              </a:rPr>
              <a:t>March 24</a:t>
            </a:r>
            <a:r>
              <a:rPr lang="en-US" baseline="30000" dirty="0">
                <a:gradFill>
                  <a:gsLst>
                    <a:gs pos="32743">
                      <a:schemeClr val="bg1"/>
                    </a:gs>
                    <a:gs pos="50000">
                      <a:schemeClr val="bg1"/>
                    </a:gs>
                  </a:gsLst>
                  <a:lin ang="5400000" scaled="1"/>
                </a:gradFill>
              </a:rPr>
              <a:t>th</a:t>
            </a:r>
            <a:r>
              <a:rPr lang="en-US" dirty="0">
                <a:gradFill>
                  <a:gsLst>
                    <a:gs pos="32743">
                      <a:schemeClr val="bg1"/>
                    </a:gs>
                    <a:gs pos="50000">
                      <a:schemeClr val="bg1"/>
                    </a:gs>
                  </a:gsLst>
                  <a:lin ang="5400000" scaled="1"/>
                </a:gradFill>
              </a:rPr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172217725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Functions</a:t>
            </a:r>
            <a:br>
              <a:rPr lang="en-US" dirty="0"/>
            </a:br>
            <a:r>
              <a:rPr lang="en-US" dirty="0"/>
              <a:t>    Programming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6903" t="19150" r="30507" b="46239"/>
          <a:stretch/>
        </p:blipFill>
        <p:spPr>
          <a:xfrm>
            <a:off x="3406726" y="2083584"/>
            <a:ext cx="7569812" cy="283868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19834" y="2810606"/>
            <a:ext cx="3137487" cy="1313045"/>
            <a:chOff x="122237" y="2963862"/>
            <a:chExt cx="3962400" cy="1217613"/>
          </a:xfrm>
        </p:grpSpPr>
        <p:sp>
          <p:nvSpPr>
            <p:cNvPr id="4" name="Rectangle 3"/>
            <p:cNvSpPr/>
            <p:nvPr/>
          </p:nvSpPr>
          <p:spPr bwMode="auto">
            <a:xfrm>
              <a:off x="122237" y="2963862"/>
              <a:ext cx="2209800" cy="1217613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The Code</a:t>
              </a:r>
            </a:p>
          </p:txBody>
        </p:sp>
        <p:cxnSp>
          <p:nvCxnSpPr>
            <p:cNvPr id="6" name="Straight Arrow Connector 5"/>
            <p:cNvCxnSpPr>
              <a:stCxn id="4" idx="3"/>
            </p:cNvCxnSpPr>
            <p:nvPr/>
          </p:nvCxnSpPr>
          <p:spPr>
            <a:xfrm flipV="1">
              <a:off x="2332037" y="3572667"/>
              <a:ext cx="1752600" cy="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 bwMode="auto">
          <a:xfrm>
            <a:off x="7888850" y="555692"/>
            <a:ext cx="2166360" cy="119367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Trigger &amp; Inputs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7888850" y="5371254"/>
            <a:ext cx="2166360" cy="119367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6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Outputs</a:t>
            </a:r>
          </a:p>
        </p:txBody>
      </p:sp>
      <p:cxnSp>
        <p:nvCxnSpPr>
          <p:cNvPr id="10" name="Straight Arrow Connector 9"/>
          <p:cNvCxnSpPr>
            <a:stCxn id="7" idx="2"/>
          </p:cNvCxnSpPr>
          <p:nvPr/>
        </p:nvCxnSpPr>
        <p:spPr>
          <a:xfrm flipH="1">
            <a:off x="6917723" y="1749370"/>
            <a:ext cx="2054307" cy="63380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0"/>
          </p:cNvCxnSpPr>
          <p:nvPr/>
        </p:nvCxnSpPr>
        <p:spPr>
          <a:xfrm flipH="1" flipV="1">
            <a:off x="6917723" y="4698935"/>
            <a:ext cx="2054307" cy="67231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 bwMode="auto">
          <a:xfrm>
            <a:off x="6693617" y="2383171"/>
            <a:ext cx="2278413" cy="149404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040136" y="4325425"/>
            <a:ext cx="6687392" cy="373510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" name="Double Brace 16"/>
          <p:cNvSpPr/>
          <p:nvPr/>
        </p:nvSpPr>
        <p:spPr>
          <a:xfrm>
            <a:off x="3257322" y="2159065"/>
            <a:ext cx="7993121" cy="2614572"/>
          </a:xfrm>
          <a:prstGeom prst="bracePair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96167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521" y="723900"/>
            <a:ext cx="7070363" cy="5391150"/>
          </a:xfrm>
          <a:prstGeom prst="rect">
            <a:avLst/>
          </a:prstGeom>
        </p:spPr>
      </p:pic>
      <p:sp>
        <p:nvSpPr>
          <p:cNvPr id="9" name="Down Arrow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chemeClr val="accent1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Triggers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and 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bindings</a:t>
            </a:r>
          </a:p>
        </p:txBody>
      </p:sp>
    </p:spTree>
    <p:extLst>
      <p:ext uri="{BB962C8B-B14F-4D97-AF65-F5344CB8AC3E}">
        <p14:creationId xmlns:p14="http://schemas.microsoft.com/office/powerpoint/2010/main" val="28524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en-US" dirty="0"/>
              <a:t>Functions Programming Model - Best Practices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3660" y="1371599"/>
            <a:ext cx="109755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Functions should “do one thing”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Functions should finish as quickly as possible (&lt; 5 min.)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Functions should be stateless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Functions should be idempotent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>
                <a:solidFill>
                  <a:srgbClr val="E7E6E6">
                    <a:lumMod val="25000"/>
                  </a:srgbClr>
                </a:solidFill>
                <a:latin typeface="Segoe UI"/>
                <a:cs typeface="Segoe UI Semibold" panose="020B0702040204020203" pitchFamily="34" charset="0"/>
              </a:rPr>
              <a:t>Queues for cross function communication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077951" y="4124029"/>
            <a:ext cx="2367083" cy="2241841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812266" y="4124031"/>
            <a:ext cx="2367083" cy="2241841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8546580" y="4124030"/>
            <a:ext cx="2367083" cy="2241841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97125" y="4159424"/>
            <a:ext cx="1928735" cy="2244527"/>
          </a:xfrm>
          <a:prstGeom prst="rect">
            <a:avLst/>
          </a:prstGeom>
          <a:noFill/>
        </p:spPr>
        <p:txBody>
          <a:bodyPr wrap="square" lIns="182854" tIns="146284" rIns="182854" bIns="14628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98" b="0" i="0" u="none" strike="noStrike" kern="1200" cap="none" spc="0" normalizeH="0" baseline="0" noProof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3798" b="0" i="0" u="none" strike="noStrike" kern="1200" cap="none" spc="0" normalizeH="0" baseline="0" noProof="0" dirty="0" err="1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9" name="Diagram 8"/>
          <p:cNvGraphicFramePr/>
          <p:nvPr>
            <p:extLst/>
          </p:nvPr>
        </p:nvGraphicFramePr>
        <p:xfrm>
          <a:off x="4880452" y="4297282"/>
          <a:ext cx="2209138" cy="18911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Oval 9"/>
          <p:cNvSpPr/>
          <p:nvPr/>
        </p:nvSpPr>
        <p:spPr bwMode="auto">
          <a:xfrm>
            <a:off x="8801239" y="4340075"/>
            <a:ext cx="1857765" cy="1805577"/>
          </a:xfrm>
          <a:prstGeom prst="ellipse">
            <a:avLst/>
          </a:prstGeom>
          <a:noFill/>
          <a:ln w="76200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9730120" y="4422524"/>
            <a:ext cx="0" cy="225438"/>
          </a:xfrm>
          <a:prstGeom prst="line">
            <a:avLst/>
          </a:prstGeom>
          <a:ln w="19050"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9730120" y="4535243"/>
            <a:ext cx="415387" cy="707620"/>
          </a:xfrm>
          <a:prstGeom prst="straightConnector1">
            <a:avLst/>
          </a:prstGeom>
          <a:ln w="762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730121" y="5190720"/>
            <a:ext cx="503058" cy="52143"/>
          </a:xfrm>
          <a:prstGeom prst="straightConnector1">
            <a:avLst/>
          </a:prstGeom>
          <a:ln w="76200">
            <a:solidFill>
              <a:schemeClr val="bg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 bwMode="auto">
          <a:xfrm>
            <a:off x="9626274" y="5098834"/>
            <a:ext cx="206129" cy="22959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495837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See </a:t>
            </a:r>
            <a:r>
              <a:rPr lang="en-US" sz="1600" dirty="0">
                <a:hlinkClick r:id="rId8"/>
              </a:rPr>
              <a:t>https://docs.microsoft.com/en-us/azure/azure-functions/functions-best-practices</a:t>
            </a:r>
            <a:r>
              <a:rPr lang="en-US" sz="1600" dirty="0"/>
              <a:t> for more.</a:t>
            </a:r>
          </a:p>
        </p:txBody>
      </p:sp>
    </p:spTree>
    <p:extLst>
      <p:ext uri="{BB962C8B-B14F-4D97-AF65-F5344CB8AC3E}">
        <p14:creationId xmlns:p14="http://schemas.microsoft.com/office/powerpoint/2010/main" val="250470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0" y="1186356"/>
            <a:ext cx="8493760" cy="1162178"/>
          </a:xfrm>
        </p:spPr>
        <p:txBody>
          <a:bodyPr/>
          <a:lstStyle/>
          <a:p>
            <a:r>
              <a:rPr lang="en-US" dirty="0"/>
              <a:t>GitHub </a:t>
            </a:r>
            <a:r>
              <a:rPr lang="en-US" dirty="0" err="1"/>
              <a:t>WebHooks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Do something if there is an issue comment</a:t>
            </a:r>
          </a:p>
        </p:txBody>
      </p:sp>
    </p:spTree>
    <p:extLst>
      <p:ext uri="{BB962C8B-B14F-4D97-AF65-F5344CB8AC3E}">
        <p14:creationId xmlns:p14="http://schemas.microsoft.com/office/powerpoint/2010/main" val="188189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0" y="1186356"/>
            <a:ext cx="8493760" cy="1162178"/>
          </a:xfrm>
        </p:spPr>
        <p:txBody>
          <a:bodyPr/>
          <a:lstStyle/>
          <a:p>
            <a:r>
              <a:rPr lang="en-US" dirty="0"/>
              <a:t>Timer Trigger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Alert me if I need to wear a jacket today</a:t>
            </a:r>
          </a:p>
        </p:txBody>
      </p:sp>
    </p:spTree>
    <p:extLst>
      <p:ext uri="{BB962C8B-B14F-4D97-AF65-F5344CB8AC3E}">
        <p14:creationId xmlns:p14="http://schemas.microsoft.com/office/powerpoint/2010/main" val="342733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0" y="1186356"/>
            <a:ext cx="8493760" cy="1162178"/>
          </a:xfrm>
        </p:spPr>
        <p:txBody>
          <a:bodyPr/>
          <a:lstStyle/>
          <a:p>
            <a:r>
              <a:rPr lang="en-US" dirty="0"/>
              <a:t>Fun with </a:t>
            </a:r>
            <a:r>
              <a:rPr lang="en-US" dirty="0" err="1"/>
              <a:t>Twilio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9240" y="3877277"/>
            <a:ext cx="8067822" cy="1644040"/>
          </a:xfrm>
        </p:spPr>
        <p:txBody>
          <a:bodyPr/>
          <a:lstStyle/>
          <a:p>
            <a:r>
              <a:rPr lang="en-US" dirty="0"/>
              <a:t>Send a text message to</a:t>
            </a:r>
          </a:p>
          <a:p>
            <a:r>
              <a:rPr lang="en-US" sz="6600" b="1" dirty="0"/>
              <a:t>555-555-5555</a:t>
            </a:r>
          </a:p>
        </p:txBody>
      </p:sp>
    </p:spTree>
    <p:extLst>
      <p:ext uri="{BB962C8B-B14F-4D97-AF65-F5344CB8AC3E}">
        <p14:creationId xmlns:p14="http://schemas.microsoft.com/office/powerpoint/2010/main" val="43587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0" y="1186356"/>
            <a:ext cx="8493760" cy="1162178"/>
          </a:xfrm>
        </p:spPr>
        <p:txBody>
          <a:bodyPr/>
          <a:lstStyle/>
          <a:p>
            <a:r>
              <a:rPr lang="en-US" dirty="0"/>
              <a:t>Save to </a:t>
            </a:r>
            <a:r>
              <a:rPr lang="en-US" dirty="0" err="1"/>
              <a:t>DocumentDB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69240" y="3877277"/>
            <a:ext cx="8067822" cy="1164421"/>
          </a:xfrm>
        </p:spPr>
        <p:txBody>
          <a:bodyPr/>
          <a:lstStyle/>
          <a:p>
            <a:r>
              <a:rPr lang="en-US" dirty="0"/>
              <a:t>Save current weather observation to </a:t>
            </a:r>
            <a:r>
              <a:rPr lang="en-US" dirty="0" err="1"/>
              <a:t>DocumentDB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16994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40" y="1186356"/>
            <a:ext cx="8493760" cy="2139688"/>
          </a:xfrm>
        </p:spPr>
        <p:txBody>
          <a:bodyPr/>
          <a:lstStyle/>
          <a:p>
            <a:r>
              <a:rPr lang="en-US" dirty="0"/>
              <a:t>Infrastructure as Code &amp; Continuous Deploy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3480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 bwMode="auto">
          <a:xfrm>
            <a:off x="719966" y="4149246"/>
            <a:ext cx="10727256" cy="2087502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 panose="020B0402040204020203" pitchFamily="34" charset="0"/>
              <a:ea typeface="Segoe UI" pitchFamily="34" charset="0"/>
              <a:cs typeface="Segoe UI Semilight" panose="020B0402040204020203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339701" y="4393187"/>
            <a:ext cx="2815409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Development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339701" y="4875772"/>
            <a:ext cx="2732104" cy="1508105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Languages and Framework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Superior DevOps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Self served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Something else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47404" y="481250"/>
            <a:ext cx="10699818" cy="2116816"/>
            <a:chOff x="386069" y="437006"/>
            <a:chExt cx="10699818" cy="2116816"/>
          </a:xfrm>
        </p:grpSpPr>
        <p:sp>
          <p:nvSpPr>
            <p:cNvPr id="70" name="Rectangle 69"/>
            <p:cNvSpPr/>
            <p:nvPr/>
          </p:nvSpPr>
          <p:spPr bwMode="auto">
            <a:xfrm>
              <a:off x="2537189" y="437006"/>
              <a:ext cx="2095338" cy="2116816"/>
            </a:xfrm>
            <a:prstGeom prst="rect">
              <a:avLst/>
            </a:prstGeom>
            <a:solidFill>
              <a:srgbClr val="515151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386069" y="437006"/>
              <a:ext cx="2095338" cy="2116816"/>
            </a:xfrm>
            <a:prstGeom prst="rect">
              <a:avLst/>
            </a:prstGeom>
            <a:solidFill>
              <a:srgbClr val="515151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4688309" y="437006"/>
              <a:ext cx="2095338" cy="2116816"/>
            </a:xfrm>
            <a:prstGeom prst="rect">
              <a:avLst/>
            </a:prstGeom>
            <a:solidFill>
              <a:srgbClr val="515151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6839429" y="437006"/>
              <a:ext cx="2095338" cy="2116816"/>
            </a:xfrm>
            <a:prstGeom prst="rect">
              <a:avLst/>
            </a:prstGeom>
            <a:solidFill>
              <a:srgbClr val="515151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8990549" y="437006"/>
              <a:ext cx="2095338" cy="2116816"/>
            </a:xfrm>
            <a:prstGeom prst="rect">
              <a:avLst/>
            </a:prstGeom>
            <a:solidFill>
              <a:srgbClr val="515151">
                <a:alpha val="5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sng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2" name="Rectangle 81"/>
          <p:cNvSpPr/>
          <p:nvPr/>
        </p:nvSpPr>
        <p:spPr bwMode="auto">
          <a:xfrm>
            <a:off x="511430" y="290514"/>
            <a:ext cx="11171766" cy="2498289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91623" y="83540"/>
            <a:ext cx="952822" cy="397710"/>
          </a:xfrm>
          <a:prstGeom prst="rect">
            <a:avLst/>
          </a:prstGeom>
          <a:solidFill>
            <a:srgbClr val="3333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Apps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719966" y="3185685"/>
            <a:ext cx="2620904" cy="899005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3" name="Rectangle 82"/>
          <p:cNvSpPr/>
          <p:nvPr/>
        </p:nvSpPr>
        <p:spPr bwMode="auto">
          <a:xfrm>
            <a:off x="3422083" y="3185686"/>
            <a:ext cx="2620904" cy="899005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Rectangle 83"/>
          <p:cNvSpPr/>
          <p:nvPr/>
        </p:nvSpPr>
        <p:spPr bwMode="auto">
          <a:xfrm>
            <a:off x="6124201" y="3185685"/>
            <a:ext cx="2620904" cy="899005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/>
          <p:cNvSpPr/>
          <p:nvPr/>
        </p:nvSpPr>
        <p:spPr bwMode="auto">
          <a:xfrm>
            <a:off x="8826318" y="3185685"/>
            <a:ext cx="2620904" cy="899005"/>
          </a:xfrm>
          <a:prstGeom prst="rect">
            <a:avLst/>
          </a:prstGeom>
          <a:solidFill>
            <a:srgbClr val="515151">
              <a:alpha val="5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sng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065272" y="3393229"/>
            <a:ext cx="1930292" cy="483916"/>
            <a:chOff x="911708" y="3421584"/>
            <a:chExt cx="1930292" cy="483916"/>
          </a:xfrm>
        </p:grpSpPr>
        <p:sp>
          <p:nvSpPr>
            <p:cNvPr id="95" name="TextBox 94"/>
            <p:cNvSpPr txBox="1"/>
            <p:nvPr/>
          </p:nvSpPr>
          <p:spPr>
            <a:xfrm>
              <a:off x="1407177" y="3429012"/>
              <a:ext cx="1434823" cy="476488"/>
            </a:xfrm>
            <a:prstGeom prst="hexagon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Segoe UI Semilight" panose="020B0402040204020203" pitchFamily="34" charset="0"/>
                </a:rPr>
                <a:t>Web Apps</a:t>
              </a:r>
            </a:p>
          </p:txBody>
        </p: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1708" y="3421584"/>
              <a:ext cx="495470" cy="483916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3773851" y="3346017"/>
            <a:ext cx="1917368" cy="578342"/>
            <a:chOff x="3019971" y="3366629"/>
            <a:chExt cx="1917368" cy="578342"/>
          </a:xfrm>
        </p:grpSpPr>
        <p:sp>
          <p:nvSpPr>
            <p:cNvPr id="128" name="TextBox 127"/>
            <p:cNvSpPr txBox="1"/>
            <p:nvPr/>
          </p:nvSpPr>
          <p:spPr>
            <a:xfrm>
              <a:off x="3469589" y="3486342"/>
              <a:ext cx="1467750" cy="458629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Segoe UI Semilight" panose="020B0402040204020203" pitchFamily="34" charset="0"/>
                </a:rPr>
                <a:t>Mobile Apps</a:t>
              </a:r>
            </a:p>
          </p:txBody>
        </p:sp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9971" y="3366629"/>
              <a:ext cx="375285" cy="538871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6472281" y="3354922"/>
            <a:ext cx="1924745" cy="560531"/>
            <a:chOff x="5211091" y="3384440"/>
            <a:chExt cx="1924745" cy="560531"/>
          </a:xfrm>
        </p:grpSpPr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1091" y="3384440"/>
              <a:ext cx="560531" cy="560531"/>
            </a:xfrm>
            <a:prstGeom prst="rect">
              <a:avLst/>
            </a:prstGeom>
            <a:noFill/>
          </p:spPr>
        </p:pic>
        <p:sp>
          <p:nvSpPr>
            <p:cNvPr id="132" name="TextBox 131"/>
            <p:cNvSpPr txBox="1"/>
            <p:nvPr/>
          </p:nvSpPr>
          <p:spPr>
            <a:xfrm>
              <a:off x="5778497" y="3486342"/>
              <a:ext cx="1357339" cy="458629"/>
            </a:xfrm>
            <a:prstGeom prst="flowChartOffpageConnector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Light"/>
                  <a:ea typeface="+mn-ea"/>
                  <a:cs typeface="Segoe UI Semilight" panose="020B0402040204020203" pitchFamily="34" charset="0"/>
                </a:rPr>
                <a:t>API Apps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9886071" y="3434538"/>
            <a:ext cx="1251674" cy="458629"/>
          </a:xfrm>
          <a:prstGeom prst="flowChartOffpageConnector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Segoe UI Semilight" panose="020B0402040204020203" pitchFamily="34" charset="0"/>
              </a:rPr>
              <a:t>Functions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23265" y="1883333"/>
            <a:ext cx="1096069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eCommerce</a:t>
            </a:r>
            <a:endParaRPr kumimoji="0" lang="en-US" sz="1372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73944" y="1883333"/>
            <a:ext cx="1925720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Digital Global Presence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034186" y="1927553"/>
            <a:ext cx="491225" cy="303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LOB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9600355" y="968988"/>
            <a:ext cx="1611980" cy="1255262"/>
            <a:chOff x="286015" y="1073442"/>
            <a:chExt cx="1644304" cy="1280432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7568" y="1073442"/>
              <a:ext cx="1247342" cy="910893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286015" y="2044308"/>
              <a:ext cx="1644304" cy="3095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API / Services / ISV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432540" y="943002"/>
            <a:ext cx="1314866" cy="1245568"/>
            <a:chOff x="8704373" y="1701366"/>
            <a:chExt cx="1341232" cy="1270542"/>
          </a:xfrm>
        </p:grpSpPr>
        <p:sp>
          <p:nvSpPr>
            <p:cNvPr id="41" name="TextBox 40"/>
            <p:cNvSpPr txBox="1"/>
            <p:nvPr/>
          </p:nvSpPr>
          <p:spPr>
            <a:xfrm>
              <a:off x="8770638" y="2662342"/>
              <a:ext cx="1223679" cy="3095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Custom Apps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04373" y="1701366"/>
              <a:ext cx="1341232" cy="904858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 bwMode="auto">
          <a:xfrm>
            <a:off x="9819632" y="1133474"/>
            <a:ext cx="1153167" cy="691063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293" y="1074463"/>
            <a:ext cx="830104" cy="830104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205420" y="950820"/>
            <a:ext cx="1222822" cy="892987"/>
            <a:chOff x="9379882" y="4203901"/>
            <a:chExt cx="1222822" cy="892987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79882" y="4203901"/>
              <a:ext cx="1222822" cy="892987"/>
            </a:xfrm>
            <a:prstGeom prst="rect">
              <a:avLst/>
            </a:prstGeom>
            <a:solidFill>
              <a:srgbClr val="00B050"/>
            </a:solidFill>
          </p:spPr>
        </p:pic>
        <p:sp>
          <p:nvSpPr>
            <p:cNvPr id="57" name="Rectangle 56"/>
            <p:cNvSpPr/>
            <p:nvPr/>
          </p:nvSpPr>
          <p:spPr bwMode="auto">
            <a:xfrm>
              <a:off x="9411339" y="4364803"/>
              <a:ext cx="1153167" cy="691063"/>
            </a:xfrm>
            <a:prstGeom prst="rect">
              <a:avLst/>
            </a:prstGeom>
            <a:solidFill>
              <a:srgbClr val="00B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61353" y="4501193"/>
              <a:ext cx="453138" cy="418281"/>
            </a:xfrm>
            <a:prstGeom prst="rect">
              <a:avLst/>
            </a:prstGeom>
          </p:spPr>
        </p:pic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4782" y="940642"/>
            <a:ext cx="1222822" cy="892987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 bwMode="auto">
          <a:xfrm>
            <a:off x="3366239" y="1101544"/>
            <a:ext cx="1153167" cy="69106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31" y="1200923"/>
            <a:ext cx="504581" cy="51183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9998" y="931079"/>
            <a:ext cx="1222822" cy="892987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61" name="Rectangle 60"/>
          <p:cNvSpPr/>
          <p:nvPr/>
        </p:nvSpPr>
        <p:spPr bwMode="auto">
          <a:xfrm>
            <a:off x="7718489" y="1091981"/>
            <a:ext cx="1153167" cy="691063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631" y="1197036"/>
            <a:ext cx="549555" cy="46970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 bwMode="auto">
          <a:xfrm>
            <a:off x="511430" y="3012725"/>
            <a:ext cx="11171766" cy="3381040"/>
          </a:xfrm>
          <a:prstGeom prst="rect">
            <a:avLst/>
          </a:prstGeom>
          <a:noFill/>
          <a:ln>
            <a:solidFill>
              <a:srgbClr val="00B0F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747404" y="2866189"/>
            <a:ext cx="1717372" cy="298805"/>
          </a:xfrm>
          <a:prstGeom prst="rect">
            <a:avLst/>
          </a:prstGeom>
          <a:solidFill>
            <a:srgbClr val="3333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rPr>
              <a:t>App Service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771299" y="4419727"/>
            <a:ext cx="2808789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Fully Managed Platform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78900" y="4875772"/>
            <a:ext cx="2732104" cy="1508105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Limitless/Auto 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OS and Framework 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Load balance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Something else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 flipH="1" flipV="1">
            <a:off x="4654901" y="4300863"/>
            <a:ext cx="3800" cy="1840693"/>
          </a:xfrm>
          <a:prstGeom prst="line">
            <a:avLst/>
          </a:prstGeom>
          <a:ln w="6350">
            <a:solidFill>
              <a:srgbClr val="5E5E5E">
                <a:alpha val="49804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 flipV="1">
            <a:off x="7895741" y="4300864"/>
            <a:ext cx="3800" cy="1840693"/>
          </a:xfrm>
          <a:prstGeom prst="line">
            <a:avLst/>
          </a:prstGeom>
          <a:ln w="6350">
            <a:solidFill>
              <a:srgbClr val="5E5E5E">
                <a:alpha val="49804"/>
              </a:srgb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8376867" y="4402290"/>
            <a:ext cx="2885530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Enterprise Grade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376866" y="4885969"/>
            <a:ext cx="2732104" cy="1264962"/>
          </a:xfrm>
          <a:prstGeom prst="rect">
            <a:avLst/>
          </a:prstGeom>
          <a:noFill/>
        </p:spPr>
        <p:txBody>
          <a:bodyPr wrap="square" lIns="182880" tIns="182880" rIns="182880" bIns="182880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Enterprise grade SLA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Secure and Compliance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On-Premise Connectivity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Something else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617" y="3374073"/>
            <a:ext cx="607241" cy="52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2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6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62217" y="290959"/>
            <a:ext cx="10745850" cy="898397"/>
          </a:xfrm>
        </p:spPr>
        <p:txBody>
          <a:bodyPr/>
          <a:lstStyle/>
          <a:p>
            <a:r>
              <a:rPr lang="en-US" sz="5399" dirty="0"/>
              <a:t>Azure Functions</a:t>
            </a: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75" y="439266"/>
            <a:ext cx="891178" cy="78643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70068" y="1586857"/>
            <a:ext cx="3854081" cy="48041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79259" tIns="143407" rIns="179259" bIns="143407" rtlCol="0">
            <a:noAutofit/>
          </a:bodyPr>
          <a:lstStyle/>
          <a:p>
            <a:pPr marL="0" marR="0" lvl="0" indent="0" algn="ctr" defTabSz="89563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77995" algn="l"/>
              </a:tabLst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Serverless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168961" y="1586858"/>
            <a:ext cx="3854081" cy="4804156"/>
          </a:xfrm>
          <a:prstGeom prst="rect">
            <a:avLst/>
          </a:prstGeom>
          <a:solidFill>
            <a:schemeClr val="accent1"/>
          </a:solidFill>
        </p:spPr>
        <p:txBody>
          <a:bodyPr wrap="square" lIns="179259" tIns="143407" rIns="179259" bIns="143407" rtlCol="0">
            <a:noAutofit/>
          </a:bodyPr>
          <a:lstStyle/>
          <a:p>
            <a:pPr marL="0" marR="0" lvl="0" indent="0" algn="ctr" defTabSz="89563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77995" algn="l"/>
              </a:tabLst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Accelerate development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067856" y="1586859"/>
            <a:ext cx="3854081" cy="480415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79259" tIns="143407" rIns="179259" bIns="143407" rtlCol="0">
            <a:noAutofit/>
          </a:bodyPr>
          <a:lstStyle/>
          <a:p>
            <a:pPr marL="0" marR="0" lvl="0" indent="0" algn="ctr" defTabSz="895638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77995" algn="l"/>
              </a:tabLst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Bind into services</a:t>
            </a:r>
          </a:p>
        </p:txBody>
      </p:sp>
      <p:sp useBgFill="1">
        <p:nvSpPr>
          <p:cNvPr id="58" name="Rectangle 57"/>
          <p:cNvSpPr/>
          <p:nvPr/>
        </p:nvSpPr>
        <p:spPr bwMode="auto">
          <a:xfrm>
            <a:off x="866" y="6387095"/>
            <a:ext cx="12190271" cy="469935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3" rIns="0" bIns="4571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92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221538" y="5001491"/>
            <a:ext cx="3385433" cy="948245"/>
            <a:chOff x="8386703" y="2300121"/>
            <a:chExt cx="3453807" cy="967396"/>
          </a:xfrm>
        </p:grpSpPr>
        <p:grpSp>
          <p:nvGrpSpPr>
            <p:cNvPr id="6" name="Group 5"/>
            <p:cNvGrpSpPr/>
            <p:nvPr/>
          </p:nvGrpSpPr>
          <p:grpSpPr>
            <a:xfrm>
              <a:off x="8470241" y="2300121"/>
              <a:ext cx="817563" cy="485775"/>
              <a:chOff x="4510914" y="2356637"/>
              <a:chExt cx="817563" cy="485775"/>
            </a:xfrm>
          </p:grpSpPr>
          <p:sp>
            <p:nvSpPr>
              <p:cNvPr id="63" name="Freeform 79"/>
              <p:cNvSpPr>
                <a:spLocks/>
              </p:cNvSpPr>
              <p:nvPr/>
            </p:nvSpPr>
            <p:spPr bwMode="auto">
              <a:xfrm>
                <a:off x="4701414" y="2488399"/>
                <a:ext cx="627063" cy="354013"/>
              </a:xfrm>
              <a:custGeom>
                <a:avLst/>
                <a:gdLst>
                  <a:gd name="T0" fmla="*/ 20 w 167"/>
                  <a:gd name="T1" fmla="*/ 93 h 94"/>
                  <a:gd name="T2" fmla="*/ 0 w 167"/>
                  <a:gd name="T3" fmla="*/ 64 h 94"/>
                  <a:gd name="T4" fmla="*/ 2 w 167"/>
                  <a:gd name="T5" fmla="*/ 53 h 94"/>
                  <a:gd name="T6" fmla="*/ 24 w 167"/>
                  <a:gd name="T7" fmla="*/ 37 h 94"/>
                  <a:gd name="T8" fmla="*/ 31 w 167"/>
                  <a:gd name="T9" fmla="*/ 32 h 94"/>
                  <a:gd name="T10" fmla="*/ 32 w 167"/>
                  <a:gd name="T11" fmla="*/ 27 h 94"/>
                  <a:gd name="T12" fmla="*/ 49 w 167"/>
                  <a:gd name="T13" fmla="*/ 5 h 94"/>
                  <a:gd name="T14" fmla="*/ 68 w 167"/>
                  <a:gd name="T15" fmla="*/ 0 h 94"/>
                  <a:gd name="T16" fmla="*/ 95 w 167"/>
                  <a:gd name="T17" fmla="*/ 12 h 94"/>
                  <a:gd name="T18" fmla="*/ 100 w 167"/>
                  <a:gd name="T19" fmla="*/ 17 h 94"/>
                  <a:gd name="T20" fmla="*/ 104 w 167"/>
                  <a:gd name="T21" fmla="*/ 15 h 94"/>
                  <a:gd name="T22" fmla="*/ 147 w 167"/>
                  <a:gd name="T23" fmla="*/ 41 h 94"/>
                  <a:gd name="T24" fmla="*/ 146 w 167"/>
                  <a:gd name="T25" fmla="*/ 47 h 94"/>
                  <a:gd name="T26" fmla="*/ 151 w 167"/>
                  <a:gd name="T27" fmla="*/ 49 h 94"/>
                  <a:gd name="T28" fmla="*/ 167 w 167"/>
                  <a:gd name="T29" fmla="*/ 74 h 94"/>
                  <a:gd name="T30" fmla="*/ 156 w 167"/>
                  <a:gd name="T31" fmla="*/ 93 h 94"/>
                  <a:gd name="T32" fmla="*/ 153 w 167"/>
                  <a:gd name="T33" fmla="*/ 94 h 94"/>
                  <a:gd name="T34" fmla="*/ 88 w 167"/>
                  <a:gd name="T35" fmla="*/ 94 h 94"/>
                  <a:gd name="T36" fmla="*/ 20 w 167"/>
                  <a:gd name="T37" fmla="*/ 9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7" h="94">
                    <a:moveTo>
                      <a:pt x="20" y="93"/>
                    </a:moveTo>
                    <a:cubicBezTo>
                      <a:pt x="7" y="89"/>
                      <a:pt x="0" y="78"/>
                      <a:pt x="0" y="64"/>
                    </a:cubicBezTo>
                    <a:cubicBezTo>
                      <a:pt x="0" y="58"/>
                      <a:pt x="0" y="57"/>
                      <a:pt x="2" y="53"/>
                    </a:cubicBezTo>
                    <a:cubicBezTo>
                      <a:pt x="4" y="45"/>
                      <a:pt x="13" y="39"/>
                      <a:pt x="24" y="37"/>
                    </a:cubicBezTo>
                    <a:cubicBezTo>
                      <a:pt x="29" y="36"/>
                      <a:pt x="31" y="35"/>
                      <a:pt x="31" y="32"/>
                    </a:cubicBezTo>
                    <a:cubicBezTo>
                      <a:pt x="31" y="31"/>
                      <a:pt x="31" y="28"/>
                      <a:pt x="32" y="27"/>
                    </a:cubicBezTo>
                    <a:cubicBezTo>
                      <a:pt x="36" y="16"/>
                      <a:pt x="42" y="8"/>
                      <a:pt x="49" y="5"/>
                    </a:cubicBezTo>
                    <a:cubicBezTo>
                      <a:pt x="56" y="1"/>
                      <a:pt x="59" y="0"/>
                      <a:pt x="68" y="0"/>
                    </a:cubicBezTo>
                    <a:cubicBezTo>
                      <a:pt x="81" y="0"/>
                      <a:pt x="87" y="3"/>
                      <a:pt x="95" y="12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24" y="8"/>
                      <a:pt x="145" y="21"/>
                      <a:pt x="147" y="41"/>
                    </a:cubicBezTo>
                    <a:cubicBezTo>
                      <a:pt x="146" y="47"/>
                      <a:pt x="146" y="47"/>
                      <a:pt x="146" y="47"/>
                    </a:cubicBezTo>
                    <a:cubicBezTo>
                      <a:pt x="151" y="49"/>
                      <a:pt x="151" y="49"/>
                      <a:pt x="151" y="49"/>
                    </a:cubicBezTo>
                    <a:cubicBezTo>
                      <a:pt x="162" y="53"/>
                      <a:pt x="167" y="62"/>
                      <a:pt x="167" y="74"/>
                    </a:cubicBezTo>
                    <a:cubicBezTo>
                      <a:pt x="166" y="83"/>
                      <a:pt x="162" y="89"/>
                      <a:pt x="156" y="93"/>
                    </a:cubicBezTo>
                    <a:cubicBezTo>
                      <a:pt x="153" y="94"/>
                      <a:pt x="153" y="94"/>
                      <a:pt x="153" y="94"/>
                    </a:cubicBezTo>
                    <a:cubicBezTo>
                      <a:pt x="88" y="94"/>
                      <a:pt x="88" y="94"/>
                      <a:pt x="88" y="94"/>
                    </a:cubicBezTo>
                    <a:cubicBezTo>
                      <a:pt x="38" y="93"/>
                      <a:pt x="23" y="93"/>
                      <a:pt x="20" y="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Freeform 80"/>
              <p:cNvSpPr>
                <a:spLocks/>
              </p:cNvSpPr>
              <p:nvPr/>
            </p:nvSpPr>
            <p:spPr bwMode="auto">
              <a:xfrm>
                <a:off x="4510914" y="2356637"/>
                <a:ext cx="627063" cy="452438"/>
              </a:xfrm>
              <a:custGeom>
                <a:avLst/>
                <a:gdLst>
                  <a:gd name="T0" fmla="*/ 22 w 167"/>
                  <a:gd name="T1" fmla="*/ 119 h 120"/>
                  <a:gd name="T2" fmla="*/ 3 w 167"/>
                  <a:gd name="T3" fmla="*/ 102 h 120"/>
                  <a:gd name="T4" fmla="*/ 0 w 167"/>
                  <a:gd name="T5" fmla="*/ 89 h 120"/>
                  <a:gd name="T6" fmla="*/ 2 w 167"/>
                  <a:gd name="T7" fmla="*/ 77 h 120"/>
                  <a:gd name="T8" fmla="*/ 22 w 167"/>
                  <a:gd name="T9" fmla="*/ 62 h 120"/>
                  <a:gd name="T10" fmla="*/ 25 w 167"/>
                  <a:gd name="T11" fmla="*/ 60 h 120"/>
                  <a:gd name="T12" fmla="*/ 26 w 167"/>
                  <a:gd name="T13" fmla="*/ 55 h 120"/>
                  <a:gd name="T14" fmla="*/ 52 w 167"/>
                  <a:gd name="T15" fmla="*/ 21 h 120"/>
                  <a:gd name="T16" fmla="*/ 77 w 167"/>
                  <a:gd name="T17" fmla="*/ 23 h 120"/>
                  <a:gd name="T18" fmla="*/ 85 w 167"/>
                  <a:gd name="T19" fmla="*/ 17 h 120"/>
                  <a:gd name="T20" fmla="*/ 101 w 167"/>
                  <a:gd name="T21" fmla="*/ 5 h 120"/>
                  <a:gd name="T22" fmla="*/ 120 w 167"/>
                  <a:gd name="T23" fmla="*/ 0 h 120"/>
                  <a:gd name="T24" fmla="*/ 165 w 167"/>
                  <a:gd name="T25" fmla="*/ 33 h 120"/>
                  <a:gd name="T26" fmla="*/ 164 w 167"/>
                  <a:gd name="T27" fmla="*/ 41 h 120"/>
                  <a:gd name="T28" fmla="*/ 157 w 167"/>
                  <a:gd name="T29" fmla="*/ 42 h 120"/>
                  <a:gd name="T30" fmla="*/ 152 w 167"/>
                  <a:gd name="T31" fmla="*/ 43 h 120"/>
                  <a:gd name="T32" fmla="*/ 147 w 167"/>
                  <a:gd name="T33" fmla="*/ 39 h 120"/>
                  <a:gd name="T34" fmla="*/ 96 w 167"/>
                  <a:gd name="T35" fmla="*/ 32 h 120"/>
                  <a:gd name="T36" fmla="*/ 80 w 167"/>
                  <a:gd name="T37" fmla="*/ 47 h 120"/>
                  <a:gd name="T38" fmla="*/ 73 w 167"/>
                  <a:gd name="T39" fmla="*/ 62 h 120"/>
                  <a:gd name="T40" fmla="*/ 67 w 167"/>
                  <a:gd name="T41" fmla="*/ 66 h 120"/>
                  <a:gd name="T42" fmla="*/ 41 w 167"/>
                  <a:gd name="T43" fmla="*/ 99 h 120"/>
                  <a:gd name="T44" fmla="*/ 45 w 167"/>
                  <a:gd name="T45" fmla="*/ 116 h 120"/>
                  <a:gd name="T46" fmla="*/ 46 w 167"/>
                  <a:gd name="T47" fmla="*/ 120 h 120"/>
                  <a:gd name="T48" fmla="*/ 22 w 167"/>
                  <a:gd name="T49" fmla="*/ 11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7" h="120">
                    <a:moveTo>
                      <a:pt x="22" y="119"/>
                    </a:moveTo>
                    <a:cubicBezTo>
                      <a:pt x="14" y="117"/>
                      <a:pt x="6" y="110"/>
                      <a:pt x="3" y="102"/>
                    </a:cubicBezTo>
                    <a:cubicBezTo>
                      <a:pt x="1" y="98"/>
                      <a:pt x="0" y="97"/>
                      <a:pt x="0" y="89"/>
                    </a:cubicBezTo>
                    <a:cubicBezTo>
                      <a:pt x="0" y="82"/>
                      <a:pt x="0" y="80"/>
                      <a:pt x="2" y="77"/>
                    </a:cubicBezTo>
                    <a:cubicBezTo>
                      <a:pt x="6" y="70"/>
                      <a:pt x="13" y="64"/>
                      <a:pt x="22" y="62"/>
                    </a:cubicBezTo>
                    <a:cubicBezTo>
                      <a:pt x="24" y="61"/>
                      <a:pt x="25" y="61"/>
                      <a:pt x="25" y="60"/>
                    </a:cubicBezTo>
                    <a:cubicBezTo>
                      <a:pt x="25" y="59"/>
                      <a:pt x="26" y="57"/>
                      <a:pt x="26" y="55"/>
                    </a:cubicBezTo>
                    <a:cubicBezTo>
                      <a:pt x="27" y="39"/>
                      <a:pt x="37" y="26"/>
                      <a:pt x="52" y="21"/>
                    </a:cubicBezTo>
                    <a:cubicBezTo>
                      <a:pt x="60" y="19"/>
                      <a:pt x="69" y="20"/>
                      <a:pt x="77" y="23"/>
                    </a:cubicBezTo>
                    <a:cubicBezTo>
                      <a:pt x="80" y="24"/>
                      <a:pt x="80" y="24"/>
                      <a:pt x="85" y="17"/>
                    </a:cubicBezTo>
                    <a:cubicBezTo>
                      <a:pt x="89" y="13"/>
                      <a:pt x="95" y="7"/>
                      <a:pt x="101" y="5"/>
                    </a:cubicBezTo>
                    <a:cubicBezTo>
                      <a:pt x="107" y="2"/>
                      <a:pt x="113" y="0"/>
                      <a:pt x="120" y="0"/>
                    </a:cubicBezTo>
                    <a:cubicBezTo>
                      <a:pt x="140" y="0"/>
                      <a:pt x="159" y="13"/>
                      <a:pt x="165" y="33"/>
                    </a:cubicBezTo>
                    <a:cubicBezTo>
                      <a:pt x="167" y="39"/>
                      <a:pt x="167" y="41"/>
                      <a:pt x="164" y="41"/>
                    </a:cubicBezTo>
                    <a:cubicBezTo>
                      <a:pt x="163" y="41"/>
                      <a:pt x="160" y="42"/>
                      <a:pt x="157" y="42"/>
                    </a:cubicBezTo>
                    <a:cubicBezTo>
                      <a:pt x="152" y="43"/>
                      <a:pt x="152" y="43"/>
                      <a:pt x="152" y="43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35" y="27"/>
                      <a:pt x="114" y="24"/>
                      <a:pt x="96" y="32"/>
                    </a:cubicBezTo>
                    <a:cubicBezTo>
                      <a:pt x="89" y="35"/>
                      <a:pt x="84" y="41"/>
                      <a:pt x="80" y="47"/>
                    </a:cubicBezTo>
                    <a:cubicBezTo>
                      <a:pt x="77" y="51"/>
                      <a:pt x="73" y="60"/>
                      <a:pt x="73" y="62"/>
                    </a:cubicBezTo>
                    <a:cubicBezTo>
                      <a:pt x="73" y="63"/>
                      <a:pt x="72" y="64"/>
                      <a:pt x="67" y="66"/>
                    </a:cubicBezTo>
                    <a:cubicBezTo>
                      <a:pt x="51" y="71"/>
                      <a:pt x="41" y="84"/>
                      <a:pt x="41" y="99"/>
                    </a:cubicBezTo>
                    <a:cubicBezTo>
                      <a:pt x="41" y="106"/>
                      <a:pt x="43" y="112"/>
                      <a:pt x="45" y="116"/>
                    </a:cubicBezTo>
                    <a:cubicBezTo>
                      <a:pt x="46" y="118"/>
                      <a:pt x="46" y="119"/>
                      <a:pt x="46" y="120"/>
                    </a:cubicBezTo>
                    <a:cubicBezTo>
                      <a:pt x="45" y="120"/>
                      <a:pt x="25" y="120"/>
                      <a:pt x="22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9833633" y="2300121"/>
              <a:ext cx="731520" cy="40362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88821" y="2300121"/>
              <a:ext cx="640080" cy="640080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9962220" y="2977528"/>
              <a:ext cx="480627" cy="289989"/>
            </a:xfrm>
            <a:prstGeom prst="rect">
              <a:avLst/>
            </a:prstGeom>
            <a:noFill/>
          </p:spPr>
          <p:txBody>
            <a:bodyPr wrap="none" lIns="89630" tIns="44814" rIns="89630" bIns="44814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89549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Box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386703" y="2977528"/>
              <a:ext cx="941738" cy="289989"/>
            </a:xfrm>
            <a:prstGeom prst="rect">
              <a:avLst/>
            </a:prstGeom>
            <a:noFill/>
          </p:spPr>
          <p:txBody>
            <a:bodyPr wrap="none" lIns="89630" tIns="44814" rIns="89630" bIns="44814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89549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OneDrive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1186558" y="2977528"/>
              <a:ext cx="653952" cy="289989"/>
            </a:xfrm>
            <a:prstGeom prst="rect">
              <a:avLst/>
            </a:prstGeom>
            <a:noFill/>
          </p:spPr>
          <p:txBody>
            <a:bodyPr wrap="none" lIns="89630" tIns="44814" rIns="89630" bIns="44814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895493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1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Twilio</a:t>
              </a:r>
              <a:endParaRPr kumimoji="0" lang="en-US" sz="137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6" name="Freeform 12"/>
          <p:cNvSpPr>
            <a:spLocks noChangeAspect="1" noEditPoints="1"/>
          </p:cNvSpPr>
          <p:nvPr/>
        </p:nvSpPr>
        <p:spPr bwMode="auto">
          <a:xfrm>
            <a:off x="8456289" y="3716141"/>
            <a:ext cx="537778" cy="480175"/>
          </a:xfrm>
          <a:custGeom>
            <a:avLst/>
            <a:gdLst>
              <a:gd name="T0" fmla="*/ 347 w 1167"/>
              <a:gd name="T1" fmla="*/ 0 h 1042"/>
              <a:gd name="T2" fmla="*/ 0 w 1167"/>
              <a:gd name="T3" fmla="*/ 215 h 1042"/>
              <a:gd name="T4" fmla="*/ 222 w 1167"/>
              <a:gd name="T5" fmla="*/ 399 h 1042"/>
              <a:gd name="T6" fmla="*/ 574 w 1167"/>
              <a:gd name="T7" fmla="*/ 182 h 1042"/>
              <a:gd name="T8" fmla="*/ 347 w 1167"/>
              <a:gd name="T9" fmla="*/ 0 h 1042"/>
              <a:gd name="T10" fmla="*/ 347 w 1167"/>
              <a:gd name="T11" fmla="*/ 0 h 1042"/>
              <a:gd name="T12" fmla="*/ 819 w 1167"/>
              <a:gd name="T13" fmla="*/ 0 h 1042"/>
              <a:gd name="T14" fmla="*/ 1167 w 1167"/>
              <a:gd name="T15" fmla="*/ 217 h 1042"/>
              <a:gd name="T16" fmla="*/ 944 w 1167"/>
              <a:gd name="T17" fmla="*/ 399 h 1042"/>
              <a:gd name="T18" fmla="*/ 597 w 1167"/>
              <a:gd name="T19" fmla="*/ 182 h 1042"/>
              <a:gd name="T20" fmla="*/ 819 w 1167"/>
              <a:gd name="T21" fmla="*/ 0 h 1042"/>
              <a:gd name="T22" fmla="*/ 819 w 1167"/>
              <a:gd name="T23" fmla="*/ 0 h 1042"/>
              <a:gd name="T24" fmla="*/ 349 w 1167"/>
              <a:gd name="T25" fmla="*/ 798 h 1042"/>
              <a:gd name="T26" fmla="*/ 14 w 1167"/>
              <a:gd name="T27" fmla="*/ 602 h 1042"/>
              <a:gd name="T28" fmla="*/ 217 w 1167"/>
              <a:gd name="T29" fmla="*/ 427 h 1042"/>
              <a:gd name="T30" fmla="*/ 548 w 1167"/>
              <a:gd name="T31" fmla="*/ 631 h 1042"/>
              <a:gd name="T32" fmla="*/ 349 w 1167"/>
              <a:gd name="T33" fmla="*/ 798 h 1042"/>
              <a:gd name="T34" fmla="*/ 349 w 1167"/>
              <a:gd name="T35" fmla="*/ 798 h 1042"/>
              <a:gd name="T36" fmla="*/ 815 w 1167"/>
              <a:gd name="T37" fmla="*/ 796 h 1042"/>
              <a:gd name="T38" fmla="*/ 1152 w 1167"/>
              <a:gd name="T39" fmla="*/ 598 h 1042"/>
              <a:gd name="T40" fmla="*/ 949 w 1167"/>
              <a:gd name="T41" fmla="*/ 427 h 1042"/>
              <a:gd name="T42" fmla="*/ 618 w 1167"/>
              <a:gd name="T43" fmla="*/ 626 h 1042"/>
              <a:gd name="T44" fmla="*/ 815 w 1167"/>
              <a:gd name="T45" fmla="*/ 796 h 1042"/>
              <a:gd name="T46" fmla="*/ 815 w 1167"/>
              <a:gd name="T47" fmla="*/ 796 h 1042"/>
              <a:gd name="T48" fmla="*/ 592 w 1167"/>
              <a:gd name="T49" fmla="*/ 642 h 1042"/>
              <a:gd name="T50" fmla="*/ 592 w 1167"/>
              <a:gd name="T51" fmla="*/ 1042 h 1042"/>
              <a:gd name="T52" fmla="*/ 933 w 1167"/>
              <a:gd name="T53" fmla="*/ 831 h 1042"/>
              <a:gd name="T54" fmla="*/ 933 w 1167"/>
              <a:gd name="T55" fmla="*/ 768 h 1042"/>
              <a:gd name="T56" fmla="*/ 819 w 1167"/>
              <a:gd name="T57" fmla="*/ 827 h 1042"/>
              <a:gd name="T58" fmla="*/ 592 w 1167"/>
              <a:gd name="T59" fmla="*/ 642 h 1042"/>
              <a:gd name="T60" fmla="*/ 592 w 1167"/>
              <a:gd name="T61" fmla="*/ 642 h 1042"/>
              <a:gd name="T62" fmla="*/ 569 w 1167"/>
              <a:gd name="T63" fmla="*/ 642 h 1042"/>
              <a:gd name="T64" fmla="*/ 569 w 1167"/>
              <a:gd name="T65" fmla="*/ 1042 h 1042"/>
              <a:gd name="T66" fmla="*/ 233 w 1167"/>
              <a:gd name="T67" fmla="*/ 831 h 1042"/>
              <a:gd name="T68" fmla="*/ 233 w 1167"/>
              <a:gd name="T69" fmla="*/ 768 h 1042"/>
              <a:gd name="T70" fmla="*/ 347 w 1167"/>
              <a:gd name="T71" fmla="*/ 827 h 1042"/>
              <a:gd name="T72" fmla="*/ 569 w 1167"/>
              <a:gd name="T73" fmla="*/ 642 h 1042"/>
              <a:gd name="T74" fmla="*/ 569 w 1167"/>
              <a:gd name="T75" fmla="*/ 642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67" h="1042">
                <a:moveTo>
                  <a:pt x="347" y="0"/>
                </a:moveTo>
                <a:lnTo>
                  <a:pt x="0" y="215"/>
                </a:lnTo>
                <a:lnTo>
                  <a:pt x="222" y="399"/>
                </a:lnTo>
                <a:lnTo>
                  <a:pt x="574" y="182"/>
                </a:lnTo>
                <a:lnTo>
                  <a:pt x="347" y="0"/>
                </a:lnTo>
                <a:lnTo>
                  <a:pt x="347" y="0"/>
                </a:lnTo>
                <a:close/>
                <a:moveTo>
                  <a:pt x="819" y="0"/>
                </a:moveTo>
                <a:lnTo>
                  <a:pt x="1167" y="217"/>
                </a:lnTo>
                <a:lnTo>
                  <a:pt x="944" y="399"/>
                </a:lnTo>
                <a:lnTo>
                  <a:pt x="597" y="182"/>
                </a:lnTo>
                <a:lnTo>
                  <a:pt x="819" y="0"/>
                </a:lnTo>
                <a:lnTo>
                  <a:pt x="819" y="0"/>
                </a:lnTo>
                <a:close/>
                <a:moveTo>
                  <a:pt x="349" y="798"/>
                </a:moveTo>
                <a:lnTo>
                  <a:pt x="14" y="602"/>
                </a:lnTo>
                <a:lnTo>
                  <a:pt x="217" y="427"/>
                </a:lnTo>
                <a:lnTo>
                  <a:pt x="548" y="631"/>
                </a:lnTo>
                <a:lnTo>
                  <a:pt x="349" y="798"/>
                </a:lnTo>
                <a:lnTo>
                  <a:pt x="349" y="798"/>
                </a:lnTo>
                <a:close/>
                <a:moveTo>
                  <a:pt x="815" y="796"/>
                </a:moveTo>
                <a:lnTo>
                  <a:pt x="1152" y="598"/>
                </a:lnTo>
                <a:lnTo>
                  <a:pt x="949" y="427"/>
                </a:lnTo>
                <a:lnTo>
                  <a:pt x="618" y="626"/>
                </a:lnTo>
                <a:lnTo>
                  <a:pt x="815" y="796"/>
                </a:lnTo>
                <a:lnTo>
                  <a:pt x="815" y="796"/>
                </a:lnTo>
                <a:close/>
                <a:moveTo>
                  <a:pt x="592" y="642"/>
                </a:moveTo>
                <a:lnTo>
                  <a:pt x="592" y="1042"/>
                </a:lnTo>
                <a:lnTo>
                  <a:pt x="933" y="831"/>
                </a:lnTo>
                <a:lnTo>
                  <a:pt x="933" y="768"/>
                </a:lnTo>
                <a:lnTo>
                  <a:pt x="819" y="827"/>
                </a:lnTo>
                <a:lnTo>
                  <a:pt x="592" y="642"/>
                </a:lnTo>
                <a:lnTo>
                  <a:pt x="592" y="642"/>
                </a:lnTo>
                <a:close/>
                <a:moveTo>
                  <a:pt x="569" y="642"/>
                </a:moveTo>
                <a:lnTo>
                  <a:pt x="569" y="1042"/>
                </a:lnTo>
                <a:lnTo>
                  <a:pt x="233" y="831"/>
                </a:lnTo>
                <a:lnTo>
                  <a:pt x="233" y="768"/>
                </a:lnTo>
                <a:lnTo>
                  <a:pt x="347" y="827"/>
                </a:lnTo>
                <a:lnTo>
                  <a:pt x="569" y="642"/>
                </a:lnTo>
                <a:lnTo>
                  <a:pt x="569" y="6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2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2040" y="3675545"/>
            <a:ext cx="627408" cy="561365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8271430" y="4307604"/>
            <a:ext cx="873409" cy="284247"/>
          </a:xfrm>
          <a:prstGeom prst="rect">
            <a:avLst/>
          </a:prstGeom>
          <a:noFill/>
        </p:spPr>
        <p:txBody>
          <a:bodyPr wrap="none" lIns="89630" tIns="44814" rIns="89630" bIns="44814" rtlCol="0" anchor="b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marL="0" marR="0" lvl="0" indent="0" algn="ctr" defTabSz="89549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Dropbox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9544140" y="4307604"/>
            <a:ext cx="894246" cy="284247"/>
          </a:xfrm>
          <a:prstGeom prst="rect">
            <a:avLst/>
          </a:prstGeom>
          <a:noFill/>
        </p:spPr>
        <p:txBody>
          <a:bodyPr wrap="none" lIns="89630" tIns="44814" rIns="89630" bIns="44814" rtlCol="0" anchor="b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marL="0" marR="0" lvl="0" indent="0" algn="ctr" defTabSz="89549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1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Sendgrid</a:t>
            </a:r>
            <a:endParaRPr kumimoji="0" lang="en-US" sz="1371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865850" y="2917280"/>
            <a:ext cx="796475" cy="477991"/>
          </a:xfrm>
          <a:prstGeom prst="rect">
            <a:avLst/>
          </a:prstGeom>
          <a:noFill/>
        </p:spPr>
        <p:txBody>
          <a:bodyPr wrap="none" lIns="89630" tIns="44814" rIns="89630" bIns="44814" rtlCol="0" anchor="b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marL="0" marR="0" lvl="0" indent="0" algn="ctr" defTabSz="89549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</a:t>
            </a:r>
            <a:br>
              <a:rPr kumimoji="0" lang="en-US" sz="137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37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Storage</a:t>
            </a:r>
          </a:p>
        </p:txBody>
      </p: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8176796" y="2917280"/>
            <a:ext cx="1068946" cy="477991"/>
          </a:xfrm>
          <a:prstGeom prst="rect">
            <a:avLst/>
          </a:prstGeom>
          <a:noFill/>
          <a:extLst/>
        </p:spPr>
        <p:txBody>
          <a:bodyPr wrap="none" lIns="89630" tIns="44814" rIns="89630" bIns="44814" rtlCol="0" anchor="b">
            <a:spAutoFit/>
          </a:bodyPr>
          <a:lstStyle/>
          <a:p>
            <a:pPr marL="0" marR="0" lvl="0" indent="0" algn="ctr" defTabSz="89549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</a:t>
            </a:r>
            <a:br>
              <a:rPr kumimoji="0" lang="en-US" sz="137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37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Service Bus</a:t>
            </a:r>
          </a:p>
        </p:txBody>
      </p:sp>
      <p:sp>
        <p:nvSpPr>
          <p:cNvPr id="92" name="Rectangle 91"/>
          <p:cNvSpPr>
            <a:spLocks noChangeArrowheads="1"/>
          </p:cNvSpPr>
          <p:nvPr/>
        </p:nvSpPr>
        <p:spPr bwMode="auto">
          <a:xfrm>
            <a:off x="9497838" y="2917280"/>
            <a:ext cx="998425" cy="477991"/>
          </a:xfrm>
          <a:prstGeom prst="rect">
            <a:avLst/>
          </a:prstGeom>
          <a:noFill/>
          <a:extLst/>
        </p:spPr>
        <p:txBody>
          <a:bodyPr wrap="none" lIns="89630" tIns="44814" rIns="89630" bIns="44814" rtlCol="0" anchor="b">
            <a:spAutoFit/>
          </a:bodyPr>
          <a:lstStyle/>
          <a:p>
            <a:pPr marL="0" marR="0" lvl="0" indent="0" algn="ctr" defTabSz="89549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</a:t>
            </a:r>
            <a:br>
              <a:rPr kumimoji="0" lang="en-US" sz="137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37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Event Hub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9244" y="3581389"/>
            <a:ext cx="483459" cy="590893"/>
          </a:xfrm>
          <a:prstGeom prst="rect">
            <a:avLst/>
          </a:prstGeom>
        </p:spPr>
      </p:pic>
      <p:sp>
        <p:nvSpPr>
          <p:cNvPr id="95" name="Rectangle 94"/>
          <p:cNvSpPr>
            <a:spLocks noChangeArrowheads="1"/>
          </p:cNvSpPr>
          <p:nvPr/>
        </p:nvSpPr>
        <p:spPr bwMode="auto">
          <a:xfrm>
            <a:off x="10691314" y="4297292"/>
            <a:ext cx="1181142" cy="284247"/>
          </a:xfrm>
          <a:prstGeom prst="rect">
            <a:avLst/>
          </a:prstGeom>
          <a:noFill/>
          <a:extLst/>
        </p:spPr>
        <p:txBody>
          <a:bodyPr wrap="none" lIns="89630" tIns="44814" rIns="89630" bIns="44814" rtlCol="0" anchor="b">
            <a:spAutoFit/>
          </a:bodyPr>
          <a:lstStyle/>
          <a:p>
            <a:pPr marL="0" marR="0" lvl="0" indent="0" algn="ctr" defTabSz="895493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1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AzureDocDb</a:t>
            </a:r>
            <a:endParaRPr kumimoji="0" lang="en-US" sz="1371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491422" y="2496863"/>
            <a:ext cx="1295430" cy="3557228"/>
            <a:chOff x="4581251" y="2546297"/>
            <a:chExt cx="1321594" cy="3629073"/>
          </a:xfrm>
        </p:grpSpPr>
        <p:sp>
          <p:nvSpPr>
            <p:cNvPr id="106" name="TextBox 105"/>
            <p:cNvSpPr txBox="1"/>
            <p:nvPr/>
          </p:nvSpPr>
          <p:spPr>
            <a:xfrm>
              <a:off x="4635369" y="5517931"/>
              <a:ext cx="1198457" cy="657439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marL="0" marR="0" lvl="0" indent="0" algn="ctr" defTabSz="8962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Develop </a:t>
              </a:r>
              <a:b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your way</a:t>
              </a:r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1251" y="2546297"/>
              <a:ext cx="1321594" cy="314893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25327" y="3381010"/>
              <a:ext cx="654016" cy="457200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04862" y="4358030"/>
              <a:ext cx="674371" cy="64008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248609" y="3659446"/>
            <a:ext cx="1634727" cy="2394644"/>
            <a:chOff x="6373926" y="3732361"/>
            <a:chExt cx="1667743" cy="2443008"/>
          </a:xfrm>
        </p:grpSpPr>
        <p:sp>
          <p:nvSpPr>
            <p:cNvPr id="107" name="TextBox 106"/>
            <p:cNvSpPr txBox="1"/>
            <p:nvPr/>
          </p:nvSpPr>
          <p:spPr>
            <a:xfrm>
              <a:off x="6373926" y="5517930"/>
              <a:ext cx="1667743" cy="657439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8962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Local</a:t>
              </a:r>
              <a:b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development</a:t>
              </a:r>
            </a:p>
          </p:txBody>
        </p:sp>
        <p:sp>
          <p:nvSpPr>
            <p:cNvPr id="111" name="Freeform 19"/>
            <p:cNvSpPr>
              <a:spLocks noChangeAspect="1" noEditPoints="1"/>
            </p:cNvSpPr>
            <p:nvPr/>
          </p:nvSpPr>
          <p:spPr bwMode="auto">
            <a:xfrm>
              <a:off x="6669516" y="3732361"/>
              <a:ext cx="1110341" cy="914400"/>
            </a:xfrm>
            <a:custGeom>
              <a:avLst/>
              <a:gdLst>
                <a:gd name="T0" fmla="*/ 243 w 292"/>
                <a:gd name="T1" fmla="*/ 0 h 240"/>
                <a:gd name="T2" fmla="*/ 49 w 292"/>
                <a:gd name="T3" fmla="*/ 0 h 240"/>
                <a:gd name="T4" fmla="*/ 34 w 292"/>
                <a:gd name="T5" fmla="*/ 15 h 240"/>
                <a:gd name="T6" fmla="*/ 34 w 292"/>
                <a:gd name="T7" fmla="*/ 145 h 240"/>
                <a:gd name="T8" fmla="*/ 49 w 292"/>
                <a:gd name="T9" fmla="*/ 160 h 240"/>
                <a:gd name="T10" fmla="*/ 243 w 292"/>
                <a:gd name="T11" fmla="*/ 160 h 240"/>
                <a:gd name="T12" fmla="*/ 258 w 292"/>
                <a:gd name="T13" fmla="*/ 145 h 240"/>
                <a:gd name="T14" fmla="*/ 258 w 292"/>
                <a:gd name="T15" fmla="*/ 15 h 240"/>
                <a:gd name="T16" fmla="*/ 243 w 292"/>
                <a:gd name="T17" fmla="*/ 0 h 240"/>
                <a:gd name="T18" fmla="*/ 244 w 292"/>
                <a:gd name="T19" fmla="*/ 148 h 240"/>
                <a:gd name="T20" fmla="*/ 48 w 292"/>
                <a:gd name="T21" fmla="*/ 148 h 240"/>
                <a:gd name="T22" fmla="*/ 48 w 292"/>
                <a:gd name="T23" fmla="*/ 12 h 240"/>
                <a:gd name="T24" fmla="*/ 244 w 292"/>
                <a:gd name="T25" fmla="*/ 12 h 240"/>
                <a:gd name="T26" fmla="*/ 244 w 292"/>
                <a:gd name="T27" fmla="*/ 148 h 240"/>
                <a:gd name="T28" fmla="*/ 287 w 292"/>
                <a:gd name="T29" fmla="*/ 225 h 240"/>
                <a:gd name="T30" fmla="*/ 260 w 292"/>
                <a:gd name="T31" fmla="*/ 179 h 240"/>
                <a:gd name="T32" fmla="*/ 245 w 292"/>
                <a:gd name="T33" fmla="*/ 164 h 240"/>
                <a:gd name="T34" fmla="*/ 47 w 292"/>
                <a:gd name="T35" fmla="*/ 164 h 240"/>
                <a:gd name="T36" fmla="*/ 32 w 292"/>
                <a:gd name="T37" fmla="*/ 179 h 240"/>
                <a:gd name="T38" fmla="*/ 5 w 292"/>
                <a:gd name="T39" fmla="*/ 225 h 240"/>
                <a:gd name="T40" fmla="*/ 11 w 292"/>
                <a:gd name="T41" fmla="*/ 240 h 240"/>
                <a:gd name="T42" fmla="*/ 282 w 292"/>
                <a:gd name="T43" fmla="*/ 240 h 240"/>
                <a:gd name="T44" fmla="*/ 287 w 292"/>
                <a:gd name="T45" fmla="*/ 225 h 240"/>
                <a:gd name="T46" fmla="*/ 108 w 292"/>
                <a:gd name="T47" fmla="*/ 233 h 240"/>
                <a:gd name="T48" fmla="*/ 114 w 292"/>
                <a:gd name="T49" fmla="*/ 213 h 240"/>
                <a:gd name="T50" fmla="*/ 178 w 292"/>
                <a:gd name="T51" fmla="*/ 213 h 240"/>
                <a:gd name="T52" fmla="*/ 184 w 292"/>
                <a:gd name="T53" fmla="*/ 233 h 240"/>
                <a:gd name="T54" fmla="*/ 108 w 292"/>
                <a:gd name="T55" fmla="*/ 233 h 240"/>
                <a:gd name="T56" fmla="*/ 26 w 292"/>
                <a:gd name="T57" fmla="*/ 208 h 240"/>
                <a:gd name="T58" fmla="*/ 47 w 292"/>
                <a:gd name="T59" fmla="*/ 168 h 240"/>
                <a:gd name="T60" fmla="*/ 244 w 292"/>
                <a:gd name="T61" fmla="*/ 168 h 240"/>
                <a:gd name="T62" fmla="*/ 266 w 292"/>
                <a:gd name="T63" fmla="*/ 208 h 240"/>
                <a:gd name="T64" fmla="*/ 26 w 292"/>
                <a:gd name="T65" fmla="*/ 20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2" h="240">
                  <a:moveTo>
                    <a:pt x="243" y="0"/>
                  </a:moveTo>
                  <a:cubicBezTo>
                    <a:pt x="243" y="0"/>
                    <a:pt x="243" y="0"/>
                    <a:pt x="49" y="0"/>
                  </a:cubicBezTo>
                  <a:cubicBezTo>
                    <a:pt x="40" y="0"/>
                    <a:pt x="34" y="7"/>
                    <a:pt x="34" y="15"/>
                  </a:cubicBezTo>
                  <a:cubicBezTo>
                    <a:pt x="34" y="15"/>
                    <a:pt x="34" y="15"/>
                    <a:pt x="34" y="145"/>
                  </a:cubicBezTo>
                  <a:cubicBezTo>
                    <a:pt x="34" y="153"/>
                    <a:pt x="40" y="160"/>
                    <a:pt x="49" y="160"/>
                  </a:cubicBezTo>
                  <a:cubicBezTo>
                    <a:pt x="49" y="160"/>
                    <a:pt x="49" y="160"/>
                    <a:pt x="243" y="160"/>
                  </a:cubicBezTo>
                  <a:cubicBezTo>
                    <a:pt x="251" y="160"/>
                    <a:pt x="258" y="153"/>
                    <a:pt x="258" y="145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8" y="7"/>
                    <a:pt x="251" y="0"/>
                    <a:pt x="243" y="0"/>
                  </a:cubicBezTo>
                  <a:close/>
                  <a:moveTo>
                    <a:pt x="244" y="148"/>
                  </a:moveTo>
                  <a:cubicBezTo>
                    <a:pt x="48" y="148"/>
                    <a:pt x="48" y="148"/>
                    <a:pt x="48" y="148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244" y="12"/>
                    <a:pt x="244" y="12"/>
                    <a:pt x="244" y="12"/>
                  </a:cubicBezTo>
                  <a:lnTo>
                    <a:pt x="244" y="148"/>
                  </a:lnTo>
                  <a:close/>
                  <a:moveTo>
                    <a:pt x="287" y="225"/>
                  </a:moveTo>
                  <a:cubicBezTo>
                    <a:pt x="260" y="179"/>
                    <a:pt x="260" y="179"/>
                    <a:pt x="260" y="179"/>
                  </a:cubicBezTo>
                  <a:cubicBezTo>
                    <a:pt x="257" y="173"/>
                    <a:pt x="254" y="164"/>
                    <a:pt x="245" y="164"/>
                  </a:cubicBezTo>
                  <a:cubicBezTo>
                    <a:pt x="245" y="164"/>
                    <a:pt x="245" y="164"/>
                    <a:pt x="47" y="164"/>
                  </a:cubicBezTo>
                  <a:cubicBezTo>
                    <a:pt x="38" y="164"/>
                    <a:pt x="36" y="174"/>
                    <a:pt x="32" y="179"/>
                  </a:cubicBezTo>
                  <a:cubicBezTo>
                    <a:pt x="32" y="179"/>
                    <a:pt x="32" y="179"/>
                    <a:pt x="5" y="225"/>
                  </a:cubicBezTo>
                  <a:cubicBezTo>
                    <a:pt x="0" y="232"/>
                    <a:pt x="2" y="240"/>
                    <a:pt x="11" y="240"/>
                  </a:cubicBezTo>
                  <a:cubicBezTo>
                    <a:pt x="11" y="240"/>
                    <a:pt x="11" y="240"/>
                    <a:pt x="282" y="240"/>
                  </a:cubicBezTo>
                  <a:cubicBezTo>
                    <a:pt x="290" y="240"/>
                    <a:pt x="292" y="231"/>
                    <a:pt x="287" y="225"/>
                  </a:cubicBezTo>
                  <a:close/>
                  <a:moveTo>
                    <a:pt x="108" y="233"/>
                  </a:moveTo>
                  <a:cubicBezTo>
                    <a:pt x="114" y="213"/>
                    <a:pt x="114" y="213"/>
                    <a:pt x="114" y="213"/>
                  </a:cubicBezTo>
                  <a:cubicBezTo>
                    <a:pt x="178" y="213"/>
                    <a:pt x="178" y="213"/>
                    <a:pt x="178" y="213"/>
                  </a:cubicBezTo>
                  <a:cubicBezTo>
                    <a:pt x="184" y="233"/>
                    <a:pt x="184" y="233"/>
                    <a:pt x="184" y="233"/>
                  </a:cubicBezTo>
                  <a:lnTo>
                    <a:pt x="108" y="233"/>
                  </a:lnTo>
                  <a:close/>
                  <a:moveTo>
                    <a:pt x="26" y="208"/>
                  </a:moveTo>
                  <a:cubicBezTo>
                    <a:pt x="47" y="168"/>
                    <a:pt x="47" y="168"/>
                    <a:pt x="47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66" y="208"/>
                    <a:pt x="266" y="208"/>
                    <a:pt x="266" y="208"/>
                  </a:cubicBezTo>
                  <a:lnTo>
                    <a:pt x="26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89630" tIns="89630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2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&lt;/&gt;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0365" y="2400940"/>
            <a:ext cx="1572137" cy="3653150"/>
            <a:chOff x="458578" y="2448438"/>
            <a:chExt cx="1603889" cy="3726931"/>
          </a:xfrm>
        </p:grpSpPr>
        <p:sp>
          <p:nvSpPr>
            <p:cNvPr id="112" name="TextBox 111"/>
            <p:cNvSpPr txBox="1"/>
            <p:nvPr/>
          </p:nvSpPr>
          <p:spPr>
            <a:xfrm>
              <a:off x="458578" y="5517930"/>
              <a:ext cx="1602337" cy="657439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8962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Event-driven</a:t>
              </a:r>
              <a:b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scale</a:t>
              </a:r>
            </a:p>
          </p:txBody>
        </p:sp>
        <p:pic>
          <p:nvPicPr>
            <p:cNvPr id="114" name="Picture 113"/>
            <p:cNvPicPr>
              <a:picLocks noChangeAspect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lum contrast="25000"/>
            </a:blip>
            <a:srcRect l="24332" r="23006"/>
            <a:stretch/>
          </p:blipFill>
          <p:spPr>
            <a:xfrm>
              <a:off x="486206" y="2448438"/>
              <a:ext cx="1576261" cy="2993124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546471" y="3312517"/>
            <a:ext cx="1226293" cy="2741572"/>
            <a:chOff x="2597019" y="3378426"/>
            <a:chExt cx="1251060" cy="2796944"/>
          </a:xfrm>
        </p:grpSpPr>
        <p:sp>
          <p:nvSpPr>
            <p:cNvPr id="113" name="TextBox 112"/>
            <p:cNvSpPr txBox="1"/>
            <p:nvPr/>
          </p:nvSpPr>
          <p:spPr>
            <a:xfrm>
              <a:off x="2610380" y="5517931"/>
              <a:ext cx="1237699" cy="657439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896214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Reduced </a:t>
              </a:r>
              <a:b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Dev Ops</a:t>
              </a:r>
            </a:p>
          </p:txBody>
        </p:sp>
        <p:sp>
          <p:nvSpPr>
            <p:cNvPr id="116" name="Freeform 8"/>
            <p:cNvSpPr>
              <a:spLocks noEditPoints="1"/>
            </p:cNvSpPr>
            <p:nvPr/>
          </p:nvSpPr>
          <p:spPr bwMode="auto">
            <a:xfrm>
              <a:off x="2607629" y="4162902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 9"/>
            <p:cNvSpPr>
              <a:spLocks noEditPoints="1"/>
            </p:cNvSpPr>
            <p:nvPr/>
          </p:nvSpPr>
          <p:spPr bwMode="auto">
            <a:xfrm>
              <a:off x="3048163" y="4162902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 10"/>
            <p:cNvSpPr>
              <a:spLocks noEditPoints="1"/>
            </p:cNvSpPr>
            <p:nvPr/>
          </p:nvSpPr>
          <p:spPr bwMode="auto">
            <a:xfrm>
              <a:off x="3488697" y="4162902"/>
              <a:ext cx="341312" cy="892175"/>
            </a:xfrm>
            <a:custGeom>
              <a:avLst/>
              <a:gdLst>
                <a:gd name="T0" fmla="*/ 67 w 91"/>
                <a:gd name="T1" fmla="*/ 0 h 238"/>
                <a:gd name="T2" fmla="*/ 25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5 w 91"/>
                <a:gd name="T9" fmla="*/ 238 h 238"/>
                <a:gd name="T10" fmla="*/ 67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7 w 91"/>
                <a:gd name="T17" fmla="*/ 0 h 238"/>
                <a:gd name="T18" fmla="*/ 46 w 91"/>
                <a:gd name="T19" fmla="*/ 182 h 238"/>
                <a:gd name="T20" fmla="*/ 34 w 91"/>
                <a:gd name="T21" fmla="*/ 170 h 238"/>
                <a:gd name="T22" fmla="*/ 46 w 91"/>
                <a:gd name="T23" fmla="*/ 158 h 238"/>
                <a:gd name="T24" fmla="*/ 57 w 91"/>
                <a:gd name="T25" fmla="*/ 170 h 238"/>
                <a:gd name="T26" fmla="*/ 46 w 91"/>
                <a:gd name="T27" fmla="*/ 182 h 238"/>
                <a:gd name="T28" fmla="*/ 67 w 91"/>
                <a:gd name="T29" fmla="*/ 65 h 238"/>
                <a:gd name="T30" fmla="*/ 24 w 91"/>
                <a:gd name="T31" fmla="*/ 65 h 238"/>
                <a:gd name="T32" fmla="*/ 24 w 91"/>
                <a:gd name="T33" fmla="*/ 57 h 238"/>
                <a:gd name="T34" fmla="*/ 67 w 91"/>
                <a:gd name="T35" fmla="*/ 57 h 238"/>
                <a:gd name="T36" fmla="*/ 67 w 91"/>
                <a:gd name="T37" fmla="*/ 65 h 238"/>
                <a:gd name="T38" fmla="*/ 67 w 91"/>
                <a:gd name="T39" fmla="*/ 65 h 238"/>
                <a:gd name="T40" fmla="*/ 67 w 91"/>
                <a:gd name="T41" fmla="*/ 41 h 238"/>
                <a:gd name="T42" fmla="*/ 24 w 91"/>
                <a:gd name="T43" fmla="*/ 41 h 238"/>
                <a:gd name="T44" fmla="*/ 24 w 91"/>
                <a:gd name="T45" fmla="*/ 32 h 238"/>
                <a:gd name="T46" fmla="*/ 67 w 91"/>
                <a:gd name="T47" fmla="*/ 32 h 238"/>
                <a:gd name="T48" fmla="*/ 67 w 91"/>
                <a:gd name="T49" fmla="*/ 41 h 238"/>
                <a:gd name="T50" fmla="*/ 67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7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1" y="238"/>
                    <a:pt x="25" y="238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80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80" y="0"/>
                    <a:pt x="67" y="0"/>
                  </a:cubicBezTo>
                  <a:close/>
                  <a:moveTo>
                    <a:pt x="46" y="182"/>
                  </a:moveTo>
                  <a:cubicBezTo>
                    <a:pt x="39" y="182"/>
                    <a:pt x="34" y="176"/>
                    <a:pt x="34" y="170"/>
                  </a:cubicBezTo>
                  <a:cubicBezTo>
                    <a:pt x="34" y="163"/>
                    <a:pt x="39" y="158"/>
                    <a:pt x="46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6" y="182"/>
                  </a:cubicBezTo>
                  <a:close/>
                  <a:moveTo>
                    <a:pt x="67" y="65"/>
                  </a:moveTo>
                  <a:cubicBezTo>
                    <a:pt x="24" y="65"/>
                    <a:pt x="24" y="65"/>
                    <a:pt x="24" y="65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65"/>
                    <a:pt x="67" y="65"/>
                    <a:pt x="67" y="65"/>
                  </a:cubicBezTo>
                  <a:close/>
                  <a:moveTo>
                    <a:pt x="67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 8"/>
            <p:cNvSpPr>
              <a:spLocks noEditPoints="1"/>
            </p:cNvSpPr>
            <p:nvPr/>
          </p:nvSpPr>
          <p:spPr bwMode="auto">
            <a:xfrm rot="5400000">
              <a:off x="3052921" y="3236326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782252" y="3802062"/>
              <a:ext cx="882650" cy="407447"/>
            </a:xfrm>
            <a:custGeom>
              <a:avLst/>
              <a:gdLst>
                <a:gd name="T0" fmla="*/ 0 w 556"/>
                <a:gd name="T1" fmla="*/ 557 h 557"/>
                <a:gd name="T2" fmla="*/ 0 w 556"/>
                <a:gd name="T3" fmla="*/ 279 h 557"/>
                <a:gd name="T4" fmla="*/ 278 w 556"/>
                <a:gd name="T5" fmla="*/ 279 h 557"/>
                <a:gd name="T6" fmla="*/ 278 w 556"/>
                <a:gd name="T7" fmla="*/ 557 h 557"/>
                <a:gd name="T8" fmla="*/ 278 w 556"/>
                <a:gd name="T9" fmla="*/ 0 h 557"/>
                <a:gd name="T10" fmla="*/ 278 w 556"/>
                <a:gd name="T11" fmla="*/ 279 h 557"/>
                <a:gd name="T12" fmla="*/ 556 w 556"/>
                <a:gd name="T13" fmla="*/ 279 h 557"/>
                <a:gd name="T14" fmla="*/ 556 w 556"/>
                <a:gd name="T15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6" h="557">
                  <a:moveTo>
                    <a:pt x="0" y="557"/>
                  </a:moveTo>
                  <a:lnTo>
                    <a:pt x="0" y="279"/>
                  </a:lnTo>
                  <a:lnTo>
                    <a:pt x="278" y="279"/>
                  </a:lnTo>
                  <a:lnTo>
                    <a:pt x="278" y="557"/>
                  </a:lnTo>
                  <a:lnTo>
                    <a:pt x="278" y="0"/>
                  </a:lnTo>
                  <a:lnTo>
                    <a:pt x="278" y="279"/>
                  </a:lnTo>
                  <a:lnTo>
                    <a:pt x="556" y="279"/>
                  </a:lnTo>
                  <a:lnTo>
                    <a:pt x="556" y="557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2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&quot;Not Allowed&quot; Symbol 18"/>
            <p:cNvSpPr/>
            <p:nvPr/>
          </p:nvSpPr>
          <p:spPr bwMode="auto">
            <a:xfrm>
              <a:off x="2597019" y="3378426"/>
              <a:ext cx="1233549" cy="1233549"/>
            </a:xfrm>
            <a:prstGeom prst="noSmoking">
              <a:avLst>
                <a:gd name="adj" fmla="val 8694"/>
              </a:avLst>
            </a:prstGeom>
            <a:solidFill>
              <a:srgbClr val="FFFFFF"/>
            </a:solidFill>
            <a:ln w="41275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13" rIns="0" bIns="4571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2823" y="2277305"/>
            <a:ext cx="607016" cy="520077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9721326" y="2282303"/>
            <a:ext cx="489414" cy="510079"/>
            <a:chOff x="6915150" y="4665663"/>
            <a:chExt cx="714375" cy="744537"/>
          </a:xfrm>
        </p:grpSpPr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7070725" y="4991100"/>
              <a:ext cx="117475" cy="90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Rectangle 6"/>
            <p:cNvSpPr>
              <a:spLocks noChangeArrowheads="1"/>
            </p:cNvSpPr>
            <p:nvPr/>
          </p:nvSpPr>
          <p:spPr bwMode="auto">
            <a:xfrm>
              <a:off x="7070725" y="5143500"/>
              <a:ext cx="117475" cy="90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7243763" y="4929188"/>
              <a:ext cx="119062" cy="90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7243763" y="5081588"/>
              <a:ext cx="119062" cy="920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7415213" y="4991100"/>
              <a:ext cx="120650" cy="90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7070725" y="4838700"/>
              <a:ext cx="117475" cy="90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6915150" y="4665663"/>
              <a:ext cx="714375" cy="176212"/>
            </a:xfrm>
            <a:custGeom>
              <a:avLst/>
              <a:gdLst>
                <a:gd name="T0" fmla="*/ 0 w 450"/>
                <a:gd name="T1" fmla="*/ 0 h 111"/>
                <a:gd name="T2" fmla="*/ 0 w 450"/>
                <a:gd name="T3" fmla="*/ 47 h 111"/>
                <a:gd name="T4" fmla="*/ 0 w 450"/>
                <a:gd name="T5" fmla="*/ 47 h 111"/>
                <a:gd name="T6" fmla="*/ 0 w 450"/>
                <a:gd name="T7" fmla="*/ 111 h 111"/>
                <a:gd name="T8" fmla="*/ 64 w 450"/>
                <a:gd name="T9" fmla="*/ 111 h 111"/>
                <a:gd name="T10" fmla="*/ 64 w 450"/>
                <a:gd name="T11" fmla="*/ 64 h 111"/>
                <a:gd name="T12" fmla="*/ 389 w 450"/>
                <a:gd name="T13" fmla="*/ 64 h 111"/>
                <a:gd name="T14" fmla="*/ 389 w 450"/>
                <a:gd name="T15" fmla="*/ 111 h 111"/>
                <a:gd name="T16" fmla="*/ 450 w 450"/>
                <a:gd name="T17" fmla="*/ 111 h 111"/>
                <a:gd name="T18" fmla="*/ 450 w 450"/>
                <a:gd name="T19" fmla="*/ 64 h 111"/>
                <a:gd name="T20" fmla="*/ 450 w 450"/>
                <a:gd name="T21" fmla="*/ 47 h 111"/>
                <a:gd name="T22" fmla="*/ 450 w 450"/>
                <a:gd name="T23" fmla="*/ 0 h 111"/>
                <a:gd name="T24" fmla="*/ 0 w 450"/>
                <a:gd name="T2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0" h="111">
                  <a:moveTo>
                    <a:pt x="0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0" y="111"/>
                  </a:lnTo>
                  <a:lnTo>
                    <a:pt x="64" y="111"/>
                  </a:lnTo>
                  <a:lnTo>
                    <a:pt x="64" y="64"/>
                  </a:lnTo>
                  <a:lnTo>
                    <a:pt x="389" y="64"/>
                  </a:lnTo>
                  <a:lnTo>
                    <a:pt x="389" y="111"/>
                  </a:lnTo>
                  <a:lnTo>
                    <a:pt x="450" y="111"/>
                  </a:lnTo>
                  <a:lnTo>
                    <a:pt x="450" y="64"/>
                  </a:lnTo>
                  <a:lnTo>
                    <a:pt x="450" y="47"/>
                  </a:lnTo>
                  <a:lnTo>
                    <a:pt x="4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6915150" y="5233988"/>
              <a:ext cx="714375" cy="176212"/>
            </a:xfrm>
            <a:custGeom>
              <a:avLst/>
              <a:gdLst>
                <a:gd name="T0" fmla="*/ 450 w 450"/>
                <a:gd name="T1" fmla="*/ 111 h 111"/>
                <a:gd name="T2" fmla="*/ 450 w 450"/>
                <a:gd name="T3" fmla="*/ 64 h 111"/>
                <a:gd name="T4" fmla="*/ 450 w 450"/>
                <a:gd name="T5" fmla="*/ 64 h 111"/>
                <a:gd name="T6" fmla="*/ 450 w 450"/>
                <a:gd name="T7" fmla="*/ 0 h 111"/>
                <a:gd name="T8" fmla="*/ 389 w 450"/>
                <a:gd name="T9" fmla="*/ 0 h 111"/>
                <a:gd name="T10" fmla="*/ 389 w 450"/>
                <a:gd name="T11" fmla="*/ 48 h 111"/>
                <a:gd name="T12" fmla="*/ 64 w 450"/>
                <a:gd name="T13" fmla="*/ 48 h 111"/>
                <a:gd name="T14" fmla="*/ 64 w 450"/>
                <a:gd name="T15" fmla="*/ 0 h 111"/>
                <a:gd name="T16" fmla="*/ 0 w 450"/>
                <a:gd name="T17" fmla="*/ 0 h 111"/>
                <a:gd name="T18" fmla="*/ 0 w 450"/>
                <a:gd name="T19" fmla="*/ 48 h 111"/>
                <a:gd name="T20" fmla="*/ 0 w 450"/>
                <a:gd name="T21" fmla="*/ 64 h 111"/>
                <a:gd name="T22" fmla="*/ 0 w 450"/>
                <a:gd name="T23" fmla="*/ 111 h 111"/>
                <a:gd name="T24" fmla="*/ 450 w 450"/>
                <a:gd name="T2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0" h="111">
                  <a:moveTo>
                    <a:pt x="450" y="111"/>
                  </a:moveTo>
                  <a:lnTo>
                    <a:pt x="450" y="64"/>
                  </a:lnTo>
                  <a:lnTo>
                    <a:pt x="450" y="64"/>
                  </a:lnTo>
                  <a:lnTo>
                    <a:pt x="450" y="0"/>
                  </a:lnTo>
                  <a:lnTo>
                    <a:pt x="389" y="0"/>
                  </a:lnTo>
                  <a:lnTo>
                    <a:pt x="389" y="48"/>
                  </a:lnTo>
                  <a:lnTo>
                    <a:pt x="64" y="48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64"/>
                  </a:lnTo>
                  <a:lnTo>
                    <a:pt x="0" y="111"/>
                  </a:lnTo>
                  <a:lnTo>
                    <a:pt x="450" y="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446602" y="2284201"/>
            <a:ext cx="486510" cy="508181"/>
            <a:chOff x="3100388" y="2039938"/>
            <a:chExt cx="712787" cy="744537"/>
          </a:xfrm>
        </p:grpSpPr>
        <p:sp>
          <p:nvSpPr>
            <p:cNvPr id="32" name="Freeform 13"/>
            <p:cNvSpPr>
              <a:spLocks/>
            </p:cNvSpPr>
            <p:nvPr/>
          </p:nvSpPr>
          <p:spPr bwMode="auto">
            <a:xfrm>
              <a:off x="3100388" y="2039938"/>
              <a:ext cx="712787" cy="174625"/>
            </a:xfrm>
            <a:custGeom>
              <a:avLst/>
              <a:gdLst>
                <a:gd name="T0" fmla="*/ 0 w 449"/>
                <a:gd name="T1" fmla="*/ 0 h 110"/>
                <a:gd name="T2" fmla="*/ 0 w 449"/>
                <a:gd name="T3" fmla="*/ 47 h 110"/>
                <a:gd name="T4" fmla="*/ 0 w 449"/>
                <a:gd name="T5" fmla="*/ 47 h 110"/>
                <a:gd name="T6" fmla="*/ 0 w 449"/>
                <a:gd name="T7" fmla="*/ 110 h 110"/>
                <a:gd name="T8" fmla="*/ 63 w 449"/>
                <a:gd name="T9" fmla="*/ 110 h 110"/>
                <a:gd name="T10" fmla="*/ 63 w 449"/>
                <a:gd name="T11" fmla="*/ 63 h 110"/>
                <a:gd name="T12" fmla="*/ 388 w 449"/>
                <a:gd name="T13" fmla="*/ 63 h 110"/>
                <a:gd name="T14" fmla="*/ 388 w 449"/>
                <a:gd name="T15" fmla="*/ 110 h 110"/>
                <a:gd name="T16" fmla="*/ 449 w 449"/>
                <a:gd name="T17" fmla="*/ 110 h 110"/>
                <a:gd name="T18" fmla="*/ 449 w 449"/>
                <a:gd name="T19" fmla="*/ 63 h 110"/>
                <a:gd name="T20" fmla="*/ 449 w 449"/>
                <a:gd name="T21" fmla="*/ 47 h 110"/>
                <a:gd name="T22" fmla="*/ 449 w 449"/>
                <a:gd name="T23" fmla="*/ 0 h 110"/>
                <a:gd name="T24" fmla="*/ 0 w 449"/>
                <a:gd name="T2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110">
                  <a:moveTo>
                    <a:pt x="0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0" y="110"/>
                  </a:lnTo>
                  <a:lnTo>
                    <a:pt x="63" y="110"/>
                  </a:lnTo>
                  <a:lnTo>
                    <a:pt x="63" y="63"/>
                  </a:lnTo>
                  <a:lnTo>
                    <a:pt x="388" y="63"/>
                  </a:lnTo>
                  <a:lnTo>
                    <a:pt x="388" y="110"/>
                  </a:lnTo>
                  <a:lnTo>
                    <a:pt x="449" y="110"/>
                  </a:lnTo>
                  <a:lnTo>
                    <a:pt x="449" y="63"/>
                  </a:lnTo>
                  <a:lnTo>
                    <a:pt x="449" y="47"/>
                  </a:lnTo>
                  <a:lnTo>
                    <a:pt x="4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14"/>
            <p:cNvSpPr>
              <a:spLocks/>
            </p:cNvSpPr>
            <p:nvPr/>
          </p:nvSpPr>
          <p:spPr bwMode="auto">
            <a:xfrm>
              <a:off x="3100388" y="2608263"/>
              <a:ext cx="712787" cy="176212"/>
            </a:xfrm>
            <a:custGeom>
              <a:avLst/>
              <a:gdLst>
                <a:gd name="T0" fmla="*/ 449 w 449"/>
                <a:gd name="T1" fmla="*/ 111 h 111"/>
                <a:gd name="T2" fmla="*/ 449 w 449"/>
                <a:gd name="T3" fmla="*/ 64 h 111"/>
                <a:gd name="T4" fmla="*/ 449 w 449"/>
                <a:gd name="T5" fmla="*/ 64 h 111"/>
                <a:gd name="T6" fmla="*/ 449 w 449"/>
                <a:gd name="T7" fmla="*/ 0 h 111"/>
                <a:gd name="T8" fmla="*/ 388 w 449"/>
                <a:gd name="T9" fmla="*/ 0 h 111"/>
                <a:gd name="T10" fmla="*/ 388 w 449"/>
                <a:gd name="T11" fmla="*/ 47 h 111"/>
                <a:gd name="T12" fmla="*/ 63 w 449"/>
                <a:gd name="T13" fmla="*/ 47 h 111"/>
                <a:gd name="T14" fmla="*/ 63 w 449"/>
                <a:gd name="T15" fmla="*/ 0 h 111"/>
                <a:gd name="T16" fmla="*/ 0 w 449"/>
                <a:gd name="T17" fmla="*/ 0 h 111"/>
                <a:gd name="T18" fmla="*/ 0 w 449"/>
                <a:gd name="T19" fmla="*/ 47 h 111"/>
                <a:gd name="T20" fmla="*/ 0 w 449"/>
                <a:gd name="T21" fmla="*/ 64 h 111"/>
                <a:gd name="T22" fmla="*/ 0 w 449"/>
                <a:gd name="T23" fmla="*/ 111 h 111"/>
                <a:gd name="T24" fmla="*/ 449 w 449"/>
                <a:gd name="T2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111">
                  <a:moveTo>
                    <a:pt x="449" y="111"/>
                  </a:moveTo>
                  <a:lnTo>
                    <a:pt x="449" y="64"/>
                  </a:lnTo>
                  <a:lnTo>
                    <a:pt x="449" y="64"/>
                  </a:lnTo>
                  <a:lnTo>
                    <a:pt x="449" y="0"/>
                  </a:lnTo>
                  <a:lnTo>
                    <a:pt x="388" y="0"/>
                  </a:lnTo>
                  <a:lnTo>
                    <a:pt x="388" y="47"/>
                  </a:lnTo>
                  <a:lnTo>
                    <a:pt x="63" y="47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64"/>
                  </a:lnTo>
                  <a:lnTo>
                    <a:pt x="0" y="111"/>
                  </a:lnTo>
                  <a:lnTo>
                    <a:pt x="449" y="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15"/>
            <p:cNvSpPr>
              <a:spLocks/>
            </p:cNvSpPr>
            <p:nvPr/>
          </p:nvSpPr>
          <p:spPr bwMode="auto">
            <a:xfrm>
              <a:off x="3268663" y="2266950"/>
              <a:ext cx="379412" cy="185737"/>
            </a:xfrm>
            <a:custGeom>
              <a:avLst/>
              <a:gdLst>
                <a:gd name="T0" fmla="*/ 0 w 117"/>
                <a:gd name="T1" fmla="*/ 6 h 57"/>
                <a:gd name="T2" fmla="*/ 44 w 117"/>
                <a:gd name="T3" fmla="*/ 49 h 57"/>
                <a:gd name="T4" fmla="*/ 73 w 117"/>
                <a:gd name="T5" fmla="*/ 49 h 57"/>
                <a:gd name="T6" fmla="*/ 117 w 117"/>
                <a:gd name="T7" fmla="*/ 6 h 57"/>
                <a:gd name="T8" fmla="*/ 117 w 117"/>
                <a:gd name="T9" fmla="*/ 0 h 57"/>
                <a:gd name="T10" fmla="*/ 0 w 117"/>
                <a:gd name="T11" fmla="*/ 0 h 57"/>
                <a:gd name="T12" fmla="*/ 0 w 117"/>
                <a:gd name="T13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57">
                  <a:moveTo>
                    <a:pt x="0" y="6"/>
                  </a:moveTo>
                  <a:cubicBezTo>
                    <a:pt x="44" y="49"/>
                    <a:pt x="44" y="49"/>
                    <a:pt x="44" y="49"/>
                  </a:cubicBezTo>
                  <a:cubicBezTo>
                    <a:pt x="52" y="57"/>
                    <a:pt x="65" y="57"/>
                    <a:pt x="73" y="49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16"/>
            <p:cNvSpPr>
              <a:spLocks/>
            </p:cNvSpPr>
            <p:nvPr/>
          </p:nvSpPr>
          <p:spPr bwMode="auto">
            <a:xfrm>
              <a:off x="3268663" y="2309813"/>
              <a:ext cx="379412" cy="246062"/>
            </a:xfrm>
            <a:custGeom>
              <a:avLst/>
              <a:gdLst>
                <a:gd name="T0" fmla="*/ 73 w 117"/>
                <a:gd name="T1" fmla="*/ 44 h 76"/>
                <a:gd name="T2" fmla="*/ 44 w 117"/>
                <a:gd name="T3" fmla="*/ 44 h 76"/>
                <a:gd name="T4" fmla="*/ 0 w 117"/>
                <a:gd name="T5" fmla="*/ 0 h 76"/>
                <a:gd name="T6" fmla="*/ 0 w 117"/>
                <a:gd name="T7" fmla="*/ 76 h 76"/>
                <a:gd name="T8" fmla="*/ 117 w 117"/>
                <a:gd name="T9" fmla="*/ 76 h 76"/>
                <a:gd name="T10" fmla="*/ 117 w 117"/>
                <a:gd name="T11" fmla="*/ 0 h 76"/>
                <a:gd name="T12" fmla="*/ 73 w 117"/>
                <a:gd name="T13" fmla="*/ 4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76">
                  <a:moveTo>
                    <a:pt x="73" y="44"/>
                  </a:moveTo>
                  <a:cubicBezTo>
                    <a:pt x="65" y="52"/>
                    <a:pt x="52" y="52"/>
                    <a:pt x="44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17" y="76"/>
                    <a:pt x="117" y="76"/>
                    <a:pt x="117" y="76"/>
                  </a:cubicBezTo>
                  <a:cubicBezTo>
                    <a:pt x="117" y="0"/>
                    <a:pt x="117" y="0"/>
                    <a:pt x="117" y="0"/>
                  </a:cubicBezTo>
                  <a:lnTo>
                    <a:pt x="73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81412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36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Michael S. Collier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739007"/>
          </a:xfrm>
        </p:spPr>
        <p:txBody>
          <a:bodyPr/>
          <a:lstStyle/>
          <a:p>
            <a:r>
              <a:rPr lang="en-US" dirty="0"/>
              <a:t>Senior Software Development Engineer, </a:t>
            </a:r>
          </a:p>
          <a:p>
            <a:r>
              <a:rPr lang="en-US" dirty="0"/>
              <a:t>DX TED – Global Commercial ISV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dirty="0"/>
              <a:t>michael.collier@microsoft.com</a:t>
            </a:r>
          </a:p>
          <a:p>
            <a:endParaRPr lang="en-US" sz="2000" dirty="0"/>
          </a:p>
          <a:p>
            <a:r>
              <a:rPr lang="en-US" dirty="0"/>
              <a:t>@</a:t>
            </a:r>
            <a:r>
              <a:rPr lang="en-US" dirty="0" err="1"/>
              <a:t>MichaelCollier</a:t>
            </a:r>
            <a:endParaRPr lang="en-US" dirty="0"/>
          </a:p>
          <a:p>
            <a:endParaRPr lang="en-US" sz="2000" dirty="0"/>
          </a:p>
          <a:p>
            <a:r>
              <a:rPr lang="en-US" dirty="0"/>
              <a:t>www.MichaelSCollier.com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313331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619745" y="241017"/>
            <a:ext cx="10515600" cy="7894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Microsoft and </a:t>
            </a:r>
            <a:r>
              <a:rPr kumimoji="0" lang="en-US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Serverless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69239" y="1189177"/>
            <a:ext cx="11653523" cy="20551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Try Functions –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https://functions.azure.com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Try App Service –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https://tryappservice.azure.com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409" y="2711872"/>
            <a:ext cx="4266582" cy="376512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868161" y="3003972"/>
            <a:ext cx="3341396" cy="3079328"/>
            <a:chOff x="827088" y="-3463925"/>
            <a:chExt cx="3833812" cy="3816350"/>
          </a:xfrm>
          <a:solidFill>
            <a:srgbClr val="00B0F0"/>
          </a:solidFill>
        </p:grpSpPr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+mn-ea"/>
                <a:cs typeface="+mn-cs"/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+mn-ea"/>
                <a:cs typeface="+mn-cs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+mn-ea"/>
                <a:cs typeface="+mn-cs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5703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5645456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Functions</a:t>
            </a:r>
          </a:p>
          <a:p>
            <a:pPr lvl="1"/>
            <a:r>
              <a:rPr lang="en-US" dirty="0">
                <a:hlinkClick r:id="rId2"/>
              </a:rPr>
              <a:t>https://docs.microsoft.com/en-us/azure/azure-functions/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https://azure.microsoft.com/en-us/pricing/details/functions/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Rename a Function</a:t>
            </a:r>
          </a:p>
          <a:p>
            <a:pPr lvl="1"/>
            <a:r>
              <a:rPr lang="en-US" dirty="0">
                <a:hlinkClick r:id="rId4"/>
              </a:rPr>
              <a:t>https://github.com/projectkudu/AzureFunctionsPortal/issues/198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Publish .NET Class Library as Function App</a:t>
            </a:r>
          </a:p>
          <a:p>
            <a:pPr lvl="1"/>
            <a:r>
              <a:rPr lang="en-US" dirty="0">
                <a:hlinkClick r:id="rId5"/>
              </a:rPr>
              <a:t>https://blogs.msdn.microsoft.com/appserviceteam/2017/03/16/publishing-a-net-class-library-as-a-function-app/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All My Demos &amp; Presentation</a:t>
            </a:r>
          </a:p>
          <a:p>
            <a:pPr lvl="1"/>
            <a:r>
              <a:rPr lang="en-US" dirty="0">
                <a:hlinkClick r:id="rId6"/>
              </a:rPr>
              <a:t>https://github.com/mcollier/fun-functions-demo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987929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7C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Questions?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81396404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Thank You!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756" y="4391130"/>
            <a:ext cx="1967495" cy="24084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3891" y="2541655"/>
            <a:ext cx="1098263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Michael S. Collier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@</a:t>
            </a:r>
            <a:r>
              <a:rPr kumimoji="0" lang="en-US" sz="40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MichaelCollier</a:t>
            </a: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| www.michaelscollier.com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michael.collier@microsoft.com</a:t>
            </a:r>
          </a:p>
        </p:txBody>
      </p:sp>
      <p:pic>
        <p:nvPicPr>
          <p:cNvPr id="8" name="Picture 2" descr="https://msdnshared.blob.core.windows.net/media/2016/08/9781509302963p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43" y="4391130"/>
            <a:ext cx="1978865" cy="241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88093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Central Ohio Azure</a:t>
            </a:r>
            <a:br>
              <a:rPr lang="en-US" dirty="0"/>
            </a:br>
            <a:r>
              <a:rPr lang="en-US" dirty="0"/>
              <a:t>User Group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220564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coazure.org</a:t>
            </a:r>
          </a:p>
          <a:p>
            <a:pPr algn="ctr"/>
            <a:r>
              <a:rPr lang="en-US" sz="3600" dirty="0"/>
              <a:t>@</a:t>
            </a:r>
            <a:r>
              <a:rPr lang="en-US" sz="3600" dirty="0" err="1"/>
              <a:t>coazureug</a:t>
            </a:r>
            <a:endParaRPr lang="en-US" sz="3600" dirty="0"/>
          </a:p>
          <a:p>
            <a:pPr algn="ctr"/>
            <a:r>
              <a:rPr lang="en-US" sz="3600" dirty="0"/>
              <a:t>meetup.com/Central-Ohio-Azure</a:t>
            </a:r>
          </a:p>
        </p:txBody>
      </p:sp>
    </p:spTree>
    <p:extLst>
      <p:ext uri="{BB962C8B-B14F-4D97-AF65-F5344CB8AC3E}">
        <p14:creationId xmlns:p14="http://schemas.microsoft.com/office/powerpoint/2010/main" val="300624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2472" y="2225449"/>
            <a:ext cx="11647055" cy="4161183"/>
          </a:xfrm>
        </p:spPr>
        <p:txBody>
          <a:bodyPr>
            <a:normAutofit/>
          </a:bodyPr>
          <a:lstStyle/>
          <a:p>
            <a:r>
              <a:rPr lang="en-US" sz="2800" dirty="0"/>
              <a:t>A full day of Azure learning targeted at both new and experienced Azure users</a:t>
            </a:r>
          </a:p>
          <a:p>
            <a:endParaRPr lang="en-US" sz="1000" dirty="0"/>
          </a:p>
          <a:p>
            <a:r>
              <a:rPr lang="en-US" sz="2800" b="1" dirty="0"/>
              <a:t>Free to all attendees!</a:t>
            </a:r>
          </a:p>
          <a:p>
            <a:endParaRPr lang="en-US" sz="1000" b="1" dirty="0"/>
          </a:p>
          <a:p>
            <a:r>
              <a:rPr lang="en-US" sz="2800" dirty="0"/>
              <a:t>Presentations &amp; Labs include Dev Ops, Azure Container Service, </a:t>
            </a:r>
            <a:r>
              <a:rPr lang="en-US" sz="2800" dirty="0" err="1"/>
              <a:t>IoT</a:t>
            </a:r>
            <a:r>
              <a:rPr lang="en-US" sz="2800" dirty="0"/>
              <a:t> and Bots &amp; Cognitive Service</a:t>
            </a:r>
          </a:p>
          <a:p>
            <a:endParaRPr lang="en-US" sz="1000" dirty="0"/>
          </a:p>
          <a:p>
            <a:r>
              <a:rPr lang="en-US" sz="2800"/>
              <a:t>Register today at </a:t>
            </a:r>
            <a:r>
              <a:rPr lang="en-US" sz="2800" dirty="0">
                <a:hlinkClick r:id="rId2"/>
              </a:rPr>
              <a:t>http://bit.ly/cols-gab</a:t>
            </a:r>
            <a:r>
              <a:rPr lang="en-US" sz="2800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2472" y="5946909"/>
            <a:ext cx="3487392" cy="759446"/>
          </a:xfrm>
        </p:spPr>
        <p:txBody>
          <a:bodyPr>
            <a:noAutofit/>
          </a:bodyPr>
          <a:lstStyle/>
          <a:p>
            <a:r>
              <a:rPr lang="en-US" sz="2400" b="1" dirty="0">
                <a:latin typeface="+mn-lt"/>
              </a:rPr>
              <a:t>April 22, 2017</a:t>
            </a:r>
            <a:br>
              <a:rPr lang="en-US" sz="2400" b="1" dirty="0">
                <a:latin typeface="+mn-lt"/>
              </a:rPr>
            </a:br>
            <a:br>
              <a:rPr lang="en-US" sz="2400" b="1" dirty="0">
                <a:latin typeface="+mn-lt"/>
              </a:rPr>
            </a:br>
            <a:r>
              <a:rPr lang="en-US" sz="2400" b="1" dirty="0">
                <a:latin typeface="+mn-lt"/>
              </a:rPr>
              <a:t>8:00AM – 4:00PM</a:t>
            </a:r>
          </a:p>
        </p:txBody>
      </p:sp>
      <p:pic>
        <p:nvPicPr>
          <p:cNvPr id="1026" name="Picture 2" descr="2017-logo-250x16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44" y="103553"/>
            <a:ext cx="2889312" cy="195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8751015" y="5516936"/>
            <a:ext cx="31498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8800 Lyra Dr., Suite 400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Columbus, OH</a:t>
            </a:r>
          </a:p>
        </p:txBody>
      </p:sp>
    </p:spTree>
    <p:extLst>
      <p:ext uri="{BB962C8B-B14F-4D97-AF65-F5344CB8AC3E}">
        <p14:creationId xmlns:p14="http://schemas.microsoft.com/office/powerpoint/2010/main" val="315446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12192000" cy="74771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http://aka.ms/FundAzure2e</a:t>
            </a:r>
          </a:p>
        </p:txBody>
      </p:sp>
      <p:pic>
        <p:nvPicPr>
          <p:cNvPr id="1026" name="Picture 2" descr="https://msdnshared.blob.core.windows.net/media/2016/08/9781509302963p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419" y="921604"/>
            <a:ext cx="4825162" cy="588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66631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112" y="-186192"/>
            <a:ext cx="6907059" cy="6907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6916" y="2429037"/>
            <a:ext cx="6586491" cy="167660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6917" y="3773714"/>
            <a:ext cx="6586489" cy="3785419"/>
          </a:xfrm>
        </p:spPr>
        <p:txBody>
          <a:bodyPr>
            <a:normAutofit/>
          </a:bodyPr>
          <a:lstStyle/>
          <a:p>
            <a:r>
              <a:rPr lang="en-US" dirty="0"/>
              <a:t>Why </a:t>
            </a:r>
            <a:r>
              <a:rPr lang="en-US" dirty="0" err="1"/>
              <a:t>Serverless</a:t>
            </a:r>
            <a:r>
              <a:rPr lang="en-US" dirty="0"/>
              <a:t>?</a:t>
            </a:r>
          </a:p>
          <a:p>
            <a:r>
              <a:rPr lang="en-US" dirty="0"/>
              <a:t>What is </a:t>
            </a:r>
            <a:r>
              <a:rPr lang="en-US" dirty="0" err="1"/>
              <a:t>serverless</a:t>
            </a:r>
            <a:r>
              <a:rPr lang="en-US" dirty="0"/>
              <a:t>? </a:t>
            </a:r>
          </a:p>
          <a:p>
            <a:r>
              <a:rPr lang="en-US" dirty="0"/>
              <a:t>Intro Azure Functions</a:t>
            </a:r>
          </a:p>
          <a:p>
            <a:r>
              <a:rPr lang="en-US" dirty="0"/>
              <a:t>Demos and more demos</a:t>
            </a:r>
          </a:p>
        </p:txBody>
      </p:sp>
    </p:spTree>
    <p:extLst>
      <p:ext uri="{BB962C8B-B14F-4D97-AF65-F5344CB8AC3E}">
        <p14:creationId xmlns:p14="http://schemas.microsoft.com/office/powerpoint/2010/main" val="226417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39" y="2084172"/>
            <a:ext cx="11653523" cy="1162178"/>
          </a:xfrm>
        </p:spPr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Serverless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5148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9745" y="241017"/>
            <a:ext cx="10515600" cy="789481"/>
          </a:xfrm>
        </p:spPr>
        <p:txBody>
          <a:bodyPr/>
          <a:lstStyle/>
          <a:p>
            <a:r>
              <a:rPr lang="en-US" dirty="0"/>
              <a:t>Before cloud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8651" y="4596673"/>
            <a:ext cx="2560320" cy="25603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56" y="2036353"/>
            <a:ext cx="2560320" cy="2560320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 bwMode="auto">
          <a:xfrm>
            <a:off x="4918784" y="4240738"/>
            <a:ext cx="546410" cy="992458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208" y="1851687"/>
            <a:ext cx="2560320" cy="2560320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 bwMode="auto">
          <a:xfrm rot="16200000">
            <a:off x="3363645" y="3004950"/>
            <a:ext cx="546410" cy="992458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9727" y="2126233"/>
            <a:ext cx="2560320" cy="2560320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 bwMode="auto">
          <a:xfrm rot="5400000">
            <a:off x="6535360" y="3004950"/>
            <a:ext cx="546410" cy="992458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008917" y="5507742"/>
            <a:ext cx="1803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On-Premises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Co-Lo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89114" y="1333500"/>
            <a:ext cx="4867009" cy="539115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056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  <p:bldP spid="2" grpId="0"/>
      <p:bldP spid="23" grpId="0" animBg="1"/>
    </p:bldLst>
  </p:timing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4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5.xml><?xml version="1.0" encoding="utf-8"?>
<a:theme xmlns:a="http://schemas.openxmlformats.org/drawingml/2006/main" name="WHITE TEMPLATE">
  <a:themeElements>
    <a:clrScheme name="BT - Dark blue on white">
      <a:dk1>
        <a:srgbClr val="505050"/>
      </a:dk1>
      <a:lt1>
        <a:srgbClr val="FFFFFF"/>
      </a:lt1>
      <a:dk2>
        <a:srgbClr val="002050"/>
      </a:dk2>
      <a:lt2>
        <a:srgbClr val="00BCF2"/>
      </a:lt2>
      <a:accent1>
        <a:srgbClr val="002050"/>
      </a:accent1>
      <a:accent2>
        <a:srgbClr val="B4009E"/>
      </a:accent2>
      <a:accent3>
        <a:srgbClr val="0078D7"/>
      </a:accent3>
      <a:accent4>
        <a:srgbClr val="5C2D91"/>
      </a:accent4>
      <a:accent5>
        <a:srgbClr val="107C10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DARK_BLUE_2016_8.potx" id="{4FF32A3D-B0EC-495C-AF46-E5EB76C621A5}" vid="{49D7FC66-7821-4689-8681-3263CCC233C7}"/>
    </a:ext>
  </a:extLst>
</a:theme>
</file>

<file path=ppt/theme/theme6.xml><?xml version="1.0" encoding="utf-8"?>
<a:theme xmlns:a="http://schemas.openxmlformats.org/drawingml/2006/main" name="1_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7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</TotalTime>
  <Words>1940</Words>
  <Application>Microsoft Office PowerPoint</Application>
  <PresentationFormat>Widescreen</PresentationFormat>
  <Paragraphs>372</Paragraphs>
  <Slides>33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33</vt:i4>
      </vt:variant>
    </vt:vector>
  </HeadingPairs>
  <TitlesOfParts>
    <vt:vector size="53" baseType="lpstr">
      <vt:lpstr>MS PGothic</vt:lpstr>
      <vt:lpstr>Arial</vt:lpstr>
      <vt:lpstr>Calibri</vt:lpstr>
      <vt:lpstr>Calibri Light</vt:lpstr>
      <vt:lpstr>Comic Sans MS</vt:lpstr>
      <vt:lpstr>Consolas</vt:lpstr>
      <vt:lpstr>Rockwell</vt:lpstr>
      <vt:lpstr>Rockwell Condensed</vt:lpstr>
      <vt:lpstr>Segoe UI</vt:lpstr>
      <vt:lpstr>Segoe UI Light</vt:lpstr>
      <vt:lpstr>Segoe UI Semibold</vt:lpstr>
      <vt:lpstr>Segoe UI Semilight</vt:lpstr>
      <vt:lpstr>Wingdings</vt:lpstr>
      <vt:lpstr>5-30721_Build_2016_Template_Light</vt:lpstr>
      <vt:lpstr>Office Theme</vt:lpstr>
      <vt:lpstr>Wood Type</vt:lpstr>
      <vt:lpstr>5-50002_Ignite_Breakout_Template</vt:lpstr>
      <vt:lpstr>WHITE TEMPLATE</vt:lpstr>
      <vt:lpstr>1_5-30721_Build_2016_Template_Light</vt:lpstr>
      <vt:lpstr>1_BUILD CHARCOAL BACKGROUND</vt:lpstr>
      <vt:lpstr>Azure Functions Introduction</vt:lpstr>
      <vt:lpstr>A Lap Around Azure Functions </vt:lpstr>
      <vt:lpstr>Michael S. Collier</vt:lpstr>
      <vt:lpstr>Central Ohio Azure User Group</vt:lpstr>
      <vt:lpstr>April 22, 2017  8:00AM – 4:00PM</vt:lpstr>
      <vt:lpstr>http://aka.ms/FundAzure2e</vt:lpstr>
      <vt:lpstr>Agenda</vt:lpstr>
      <vt:lpstr>Why Serverless</vt:lpstr>
      <vt:lpstr>Before cloud</vt:lpstr>
      <vt:lpstr>Before cloud</vt:lpstr>
      <vt:lpstr>Then came IaaS …</vt:lpstr>
      <vt:lpstr>Is it PaaS time? </vt:lpstr>
      <vt:lpstr>Is it PaaS time? </vt:lpstr>
      <vt:lpstr>Serverless . . .</vt:lpstr>
      <vt:lpstr>What is Serverless</vt:lpstr>
      <vt:lpstr>PowerPoint Presentation</vt:lpstr>
      <vt:lpstr>PowerPoint Presentation</vt:lpstr>
      <vt:lpstr>PowerPoint Presentation</vt:lpstr>
      <vt:lpstr>Functions Hello World</vt:lpstr>
      <vt:lpstr>Azure Functions     Programming Model</vt:lpstr>
      <vt:lpstr>Triggers  and   bindings</vt:lpstr>
      <vt:lpstr>Functions Programming Model - Best Practices</vt:lpstr>
      <vt:lpstr>GitHub WebHooks</vt:lpstr>
      <vt:lpstr>Timer Trigger</vt:lpstr>
      <vt:lpstr>Fun with Twilio</vt:lpstr>
      <vt:lpstr>Save to DocumentDB</vt:lpstr>
      <vt:lpstr>Infrastructure as Code &amp; Continuous Deploy</vt:lpstr>
      <vt:lpstr>PowerPoint Presentation</vt:lpstr>
      <vt:lpstr>Azure Functions</vt:lpstr>
      <vt:lpstr>PowerPoint Presentation</vt:lpstr>
      <vt:lpstr>Resources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Functions Introduction</dc:title>
  <dc:creator>Michael Collier</dc:creator>
  <cp:lastModifiedBy>Michael Collier</cp:lastModifiedBy>
  <cp:revision>8</cp:revision>
  <dcterms:created xsi:type="dcterms:W3CDTF">2017-03-23T02:21:17Z</dcterms:created>
  <dcterms:modified xsi:type="dcterms:W3CDTF">2017-03-24T20:54:13Z</dcterms:modified>
</cp:coreProperties>
</file>